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handoutMasterIdLst>
    <p:handoutMasterId r:id="rId26"/>
  </p:handoutMasterIdLst>
  <p:sldIdLst>
    <p:sldId id="284" r:id="rId2"/>
    <p:sldId id="282" r:id="rId3"/>
    <p:sldId id="283" r:id="rId4"/>
    <p:sldId id="260" r:id="rId5"/>
    <p:sldId id="304" r:id="rId6"/>
    <p:sldId id="290" r:id="rId7"/>
    <p:sldId id="285" r:id="rId8"/>
    <p:sldId id="307" r:id="rId9"/>
    <p:sldId id="291" r:id="rId10"/>
    <p:sldId id="305" r:id="rId11"/>
    <p:sldId id="306" r:id="rId12"/>
    <p:sldId id="286" r:id="rId13"/>
    <p:sldId id="294" r:id="rId14"/>
    <p:sldId id="309" r:id="rId15"/>
    <p:sldId id="308" r:id="rId16"/>
    <p:sldId id="310" r:id="rId17"/>
    <p:sldId id="287" r:id="rId18"/>
    <p:sldId id="298" r:id="rId19"/>
    <p:sldId id="299" r:id="rId20"/>
    <p:sldId id="300" r:id="rId21"/>
    <p:sldId id="301" r:id="rId22"/>
    <p:sldId id="302" r:id="rId23"/>
    <p:sldId id="288" r:id="rId2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1C8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205" autoAdjust="0"/>
    <p:restoredTop sz="94660"/>
  </p:normalViewPr>
  <p:slideViewPr>
    <p:cSldViewPr snapToGrid="0">
      <p:cViewPr varScale="1">
        <p:scale>
          <a:sx n="86" d="100"/>
          <a:sy n="86" d="100"/>
        </p:scale>
        <p:origin x="230" y="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54" d="100"/>
          <a:sy n="54" d="100"/>
        </p:scale>
        <p:origin x="2880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DDBEE5-1F49-4E21-AA75-C1EB99554DBB}" type="datetimeFigureOut">
              <a:rPr lang="zh-CN" altLang="en-US" smtClean="0"/>
              <a:t>2020/5/14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DDF900-46A4-4B55-A06F-548409280FC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160584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07A637-8712-4E20-957A-998EEAA86395}" type="datetimeFigureOut">
              <a:rPr lang="zh-CN" altLang="en-US" smtClean="0"/>
              <a:t>2020/5/14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403211-B18B-477D-A05F-14E4BC8723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848871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10774680" y="6356350"/>
            <a:ext cx="1437640" cy="365125"/>
          </a:xfrm>
        </p:spPr>
        <p:txBody>
          <a:bodyPr/>
          <a:lstStyle>
            <a:lvl1pPr algn="ctr">
              <a:defRPr sz="1800"/>
            </a:lvl1pPr>
          </a:lstStyle>
          <a:p>
            <a:fld id="{023126B9-07AC-4BAF-B3D7-FAC1D3999DA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5" name="灯片编号占位符 3"/>
          <p:cNvSpPr txBox="1">
            <a:spLocks/>
          </p:cNvSpPr>
          <p:nvPr userDrawn="1"/>
        </p:nvSpPr>
        <p:spPr>
          <a:xfrm>
            <a:off x="10495280" y="6356349"/>
            <a:ext cx="14376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8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第     页</a:t>
            </a:r>
          </a:p>
        </p:txBody>
      </p:sp>
    </p:spTree>
    <p:extLst>
      <p:ext uri="{BB962C8B-B14F-4D97-AF65-F5344CB8AC3E}">
        <p14:creationId xmlns:p14="http://schemas.microsoft.com/office/powerpoint/2010/main" val="2251331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126B9-07AC-4BAF-B3D7-FAC1D3999DA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234714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126B9-07AC-4BAF-B3D7-FAC1D3999DA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205632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126B9-07AC-4BAF-B3D7-FAC1D3999DA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234714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126B9-07AC-4BAF-B3D7-FAC1D3999DA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234714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126B9-07AC-4BAF-B3D7-FAC1D3999DA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170364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fld id="{023126B9-07AC-4BAF-B3D7-FAC1D3999DA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054710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50" r:id="rId3"/>
    <p:sldLayoutId id="2147483662" r:id="rId4"/>
    <p:sldLayoutId id="2147483660" r:id="rId5"/>
    <p:sldLayoutId id="2147483651" r:id="rId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-61546" y="1468322"/>
            <a:ext cx="12253546" cy="3886200"/>
          </a:xfrm>
          <a:prstGeom prst="rect">
            <a:avLst/>
          </a:prstGeom>
          <a:solidFill>
            <a:schemeClr val="bg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8"/>
          <p:cNvSpPr txBox="1">
            <a:spLocks noChangeArrowheads="1"/>
          </p:cNvSpPr>
          <p:nvPr/>
        </p:nvSpPr>
        <p:spPr bwMode="auto">
          <a:xfrm>
            <a:off x="2273694" y="2888139"/>
            <a:ext cx="7644613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zh-CN" altLang="en-US" sz="4000" b="1" dirty="0">
                <a:solidFill>
                  <a:schemeClr val="accent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三维模型最优视图生成技术研究</a:t>
            </a:r>
            <a:endParaRPr lang="zh-CN" altLang="en-US" sz="4000" b="1" dirty="0">
              <a:solidFill>
                <a:schemeClr val="bg2">
                  <a:lumMod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0" name="矩形 9"/>
          <p:cNvSpPr>
            <a:spLocks noChangeArrowheads="1"/>
          </p:cNvSpPr>
          <p:nvPr/>
        </p:nvSpPr>
        <p:spPr bwMode="auto">
          <a:xfrm>
            <a:off x="2806883" y="3670637"/>
            <a:ext cx="6516687" cy="783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eaLnBrk="1" hangingPunct="1">
              <a:lnSpc>
                <a:spcPct val="150000"/>
              </a:lnSpc>
            </a:pPr>
            <a:r>
              <a:rPr lang="zh-CN" altLang="en-US" sz="1600" dirty="0">
                <a:solidFill>
                  <a:schemeClr val="bg2">
                    <a:lumMod val="10000"/>
                  </a:schemeClr>
                </a:solidFill>
                <a:latin typeface="Arial" pitchFamily="34" charset="0"/>
              </a:rPr>
              <a:t>答辩人：元培学院 </a:t>
            </a:r>
            <a:r>
              <a:rPr lang="en-US" altLang="zh-CN" sz="1600" dirty="0">
                <a:solidFill>
                  <a:schemeClr val="bg2">
                    <a:lumMod val="10000"/>
                  </a:schemeClr>
                </a:solidFill>
                <a:latin typeface="Arial" pitchFamily="34" charset="0"/>
              </a:rPr>
              <a:t>2016</a:t>
            </a:r>
            <a:r>
              <a:rPr lang="zh-CN" altLang="en-US" sz="1600" dirty="0">
                <a:solidFill>
                  <a:schemeClr val="bg2">
                    <a:lumMod val="10000"/>
                  </a:schemeClr>
                </a:solidFill>
                <a:latin typeface="Arial" pitchFamily="34" charset="0"/>
              </a:rPr>
              <a:t>级 黄道吉</a:t>
            </a:r>
            <a:endParaRPr lang="en-US" altLang="zh-CN" sz="1600" dirty="0">
              <a:solidFill>
                <a:schemeClr val="bg2">
                  <a:lumMod val="10000"/>
                </a:schemeClr>
              </a:solidFill>
              <a:latin typeface="Arial" pitchFamily="34" charset="0"/>
            </a:endParaRPr>
          </a:p>
          <a:p>
            <a:pPr algn="ctr" eaLnBrk="1" hangingPunct="1">
              <a:lnSpc>
                <a:spcPct val="150000"/>
              </a:lnSpc>
            </a:pPr>
            <a:r>
              <a:rPr lang="zh-CN" altLang="en-US" sz="1600" dirty="0">
                <a:solidFill>
                  <a:schemeClr val="bg2">
                    <a:lumMod val="10000"/>
                  </a:schemeClr>
                </a:solidFill>
                <a:latin typeface="Arial" pitchFamily="34" charset="0"/>
              </a:rPr>
              <a:t>指导老师：连宙辉</a:t>
            </a:r>
            <a:endParaRPr lang="en-US" altLang="zh-CN" sz="1600" dirty="0">
              <a:solidFill>
                <a:schemeClr val="bg2">
                  <a:lumMod val="10000"/>
                </a:schemeClr>
              </a:solidFill>
              <a:latin typeface="Arial" pitchFamily="34" charset="0"/>
            </a:endParaRPr>
          </a:p>
        </p:txBody>
      </p:sp>
      <p:sp>
        <p:nvSpPr>
          <p:cNvPr id="21" name="文本框 10"/>
          <p:cNvSpPr txBox="1">
            <a:spLocks noChangeArrowheads="1"/>
          </p:cNvSpPr>
          <p:nvPr/>
        </p:nvSpPr>
        <p:spPr bwMode="auto">
          <a:xfrm>
            <a:off x="4236426" y="4612006"/>
            <a:ext cx="36576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本科生毕业论文</a:t>
            </a:r>
          </a:p>
        </p:txBody>
      </p:sp>
      <p:sp>
        <p:nvSpPr>
          <p:cNvPr id="22" name="圆角矩形 11"/>
          <p:cNvSpPr>
            <a:spLocks noChangeArrowheads="1"/>
          </p:cNvSpPr>
          <p:nvPr/>
        </p:nvSpPr>
        <p:spPr bwMode="auto">
          <a:xfrm>
            <a:off x="4267200" y="4547712"/>
            <a:ext cx="3657600" cy="496887"/>
          </a:xfrm>
          <a:prstGeom prst="roundRect">
            <a:avLst>
              <a:gd name="adj" fmla="val 16667"/>
            </a:avLst>
          </a:prstGeom>
          <a:noFill/>
          <a:ln w="12700">
            <a:solidFill>
              <a:srgbClr val="7F7F7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8440" y="1758407"/>
            <a:ext cx="1055120" cy="105512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126B9-07AC-4BAF-B3D7-FAC1D3999DA4}" type="slidenum">
              <a:rPr lang="zh-CN" altLang="en-US" smtClean="0"/>
              <a:pPr/>
              <a:t>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93360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7053">
        <p:split orient="vert"/>
      </p:transition>
    </mc:Choice>
    <mc:Fallback xmlns="">
      <p:transition spd="slow" advTm="7053">
        <p:split orient="ver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20"/>
          <p:cNvSpPr txBox="1"/>
          <p:nvPr/>
        </p:nvSpPr>
        <p:spPr>
          <a:xfrm>
            <a:off x="1233556" y="357012"/>
            <a:ext cx="65693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方正兰亭粗黑_GBK" panose="02000000000000000000" pitchFamily="2" charset="-122"/>
                <a:ea typeface="方正兰亭粗黑_GBK" panose="02000000000000000000" pitchFamily="2" charset="-122"/>
              </a:rPr>
              <a:t>相关工作</a:t>
            </a:r>
          </a:p>
        </p:txBody>
      </p:sp>
      <p:sp>
        <p:nvSpPr>
          <p:cNvPr id="22" name="任意多边形 21"/>
          <p:cNvSpPr/>
          <p:nvPr/>
        </p:nvSpPr>
        <p:spPr>
          <a:xfrm flipH="1">
            <a:off x="1341487" y="780336"/>
            <a:ext cx="2853178" cy="45719"/>
          </a:xfrm>
          <a:custGeom>
            <a:avLst/>
            <a:gdLst>
              <a:gd name="connsiteX0" fmla="*/ 7977051 w 7977051"/>
              <a:gd name="connsiteY0" fmla="*/ 0 h 31619"/>
              <a:gd name="connsiteX1" fmla="*/ 0 w 7977051"/>
              <a:gd name="connsiteY1" fmla="*/ 0 h 31619"/>
              <a:gd name="connsiteX2" fmla="*/ 0 w 7977051"/>
              <a:gd name="connsiteY2" fmla="*/ 31619 h 31619"/>
              <a:gd name="connsiteX3" fmla="*/ 7977051 w 7977051"/>
              <a:gd name="connsiteY3" fmla="*/ 31619 h 31619"/>
              <a:gd name="connsiteX4" fmla="*/ 7977051 w 7977051"/>
              <a:gd name="connsiteY4" fmla="*/ 15810 h 31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77051" h="31619">
                <a:moveTo>
                  <a:pt x="7977051" y="0"/>
                </a:moveTo>
                <a:lnTo>
                  <a:pt x="0" y="0"/>
                </a:lnTo>
                <a:lnTo>
                  <a:pt x="0" y="31619"/>
                </a:lnTo>
                <a:lnTo>
                  <a:pt x="7977051" y="31619"/>
                </a:lnTo>
                <a:lnTo>
                  <a:pt x="7977051" y="1581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02" y="364144"/>
            <a:ext cx="812064" cy="812064"/>
          </a:xfrm>
          <a:prstGeom prst="rect">
            <a:avLst/>
          </a:prstGeom>
        </p:spPr>
      </p:pic>
      <p:sp>
        <p:nvSpPr>
          <p:cNvPr id="24" name="文本框 23"/>
          <p:cNvSpPr txBox="1"/>
          <p:nvPr/>
        </p:nvSpPr>
        <p:spPr>
          <a:xfrm>
            <a:off x="1253876" y="827253"/>
            <a:ext cx="6569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方正兰亭粗黑_GBK" panose="02000000000000000000" pitchFamily="2" charset="-122"/>
                <a:ea typeface="方正兰亭粗黑_GBK" panose="02000000000000000000" pitchFamily="2" charset="-122"/>
              </a:rPr>
              <a:t>新视角生成</a:t>
            </a:r>
            <a:endParaRPr lang="en-US" altLang="zh-CN" dirty="0">
              <a:solidFill>
                <a:schemeClr val="bg2">
                  <a:lumMod val="25000"/>
                </a:schemeClr>
              </a:solidFill>
              <a:latin typeface="方正兰亭粗黑_GBK" panose="02000000000000000000" pitchFamily="2" charset="-122"/>
              <a:ea typeface="方正兰亭粗黑_GBK" panose="02000000000000000000" pitchFamily="2" charset="-122"/>
            </a:endParaRPr>
          </a:p>
        </p:txBody>
      </p:sp>
      <p:sp>
        <p:nvSpPr>
          <p:cNvPr id="25" name="灯片编号占位符 2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126B9-07AC-4BAF-B3D7-FAC1D3999DA4}" type="slidenum">
              <a:rPr lang="zh-CN" altLang="en-US" smtClean="0"/>
              <a:pPr/>
              <a:t>10</a:t>
            </a:fld>
            <a:endParaRPr lang="zh-CN" altLang="en-US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0A38D6C2-92EB-4124-8DBF-B124DB1CA325}"/>
              </a:ext>
            </a:extLst>
          </p:cNvPr>
          <p:cNvSpPr txBox="1"/>
          <p:nvPr/>
        </p:nvSpPr>
        <p:spPr>
          <a:xfrm>
            <a:off x="760934" y="1599532"/>
            <a:ext cx="10374924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给定一个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/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多个视角生成新视角下视图</a:t>
            </a:r>
            <a:endParaRPr lang="en-US" altLang="zh-CN" sz="2400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非良定义问题，需要先验知识和正则化项</a:t>
            </a:r>
            <a:endParaRPr lang="en-US" altLang="zh-CN" sz="2000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感知损失函数</a:t>
            </a:r>
            <a:endParaRPr lang="en-US" altLang="zh-CN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GAN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损失函数</a:t>
            </a:r>
            <a:endParaRPr lang="en-US" altLang="zh-CN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视角无关三维信息</a:t>
            </a:r>
            <a:endParaRPr lang="en-US" altLang="zh-CN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基于学习方法：看成图像生成任务</a:t>
            </a:r>
            <a:endParaRPr lang="en-US" altLang="zh-CN" sz="2000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预测流：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appearance flow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直接生成每一个像素：</a:t>
            </a:r>
            <a:r>
              <a:rPr lang="en-US" altLang="zh-CN" dirty="0" err="1">
                <a:solidFill>
                  <a:schemeClr val="bg2">
                    <a:lumMod val="10000"/>
                  </a:schemeClr>
                </a:solidFill>
                <a:latin typeface="+mn-ea"/>
              </a:rPr>
              <a:t>mv3d</a:t>
            </a:r>
            <a:endParaRPr lang="en-US" altLang="zh-CN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CN" altLang="en-US" sz="2000" dirty="0">
              <a:solidFill>
                <a:schemeClr val="bg2">
                  <a:lumMod val="10000"/>
                </a:schemeClr>
              </a:solidFill>
              <a:latin typeface="+mn-ea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6B74312-FC16-43D2-B97C-C291F12501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5620" y="2798705"/>
            <a:ext cx="6646380" cy="3232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740113"/>
      </p:ext>
    </p:extLst>
  </p:cSld>
  <p:clrMapOvr>
    <a:masterClrMapping/>
  </p:clrMapOvr>
  <p:transition spd="med" advTm="32462">
    <p:pull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20"/>
          <p:cNvSpPr txBox="1"/>
          <p:nvPr/>
        </p:nvSpPr>
        <p:spPr>
          <a:xfrm>
            <a:off x="1233556" y="357012"/>
            <a:ext cx="65693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方正兰亭粗黑_GBK" panose="02000000000000000000" pitchFamily="2" charset="-122"/>
                <a:ea typeface="方正兰亭粗黑_GBK" panose="02000000000000000000" pitchFamily="2" charset="-122"/>
              </a:rPr>
              <a:t>相关工作</a:t>
            </a:r>
          </a:p>
        </p:txBody>
      </p:sp>
      <p:sp>
        <p:nvSpPr>
          <p:cNvPr id="22" name="任意多边形 21"/>
          <p:cNvSpPr/>
          <p:nvPr/>
        </p:nvSpPr>
        <p:spPr>
          <a:xfrm flipH="1">
            <a:off x="1341487" y="780336"/>
            <a:ext cx="2853178" cy="45719"/>
          </a:xfrm>
          <a:custGeom>
            <a:avLst/>
            <a:gdLst>
              <a:gd name="connsiteX0" fmla="*/ 7977051 w 7977051"/>
              <a:gd name="connsiteY0" fmla="*/ 0 h 31619"/>
              <a:gd name="connsiteX1" fmla="*/ 0 w 7977051"/>
              <a:gd name="connsiteY1" fmla="*/ 0 h 31619"/>
              <a:gd name="connsiteX2" fmla="*/ 0 w 7977051"/>
              <a:gd name="connsiteY2" fmla="*/ 31619 h 31619"/>
              <a:gd name="connsiteX3" fmla="*/ 7977051 w 7977051"/>
              <a:gd name="connsiteY3" fmla="*/ 31619 h 31619"/>
              <a:gd name="connsiteX4" fmla="*/ 7977051 w 7977051"/>
              <a:gd name="connsiteY4" fmla="*/ 15810 h 31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77051" h="31619">
                <a:moveTo>
                  <a:pt x="7977051" y="0"/>
                </a:moveTo>
                <a:lnTo>
                  <a:pt x="0" y="0"/>
                </a:lnTo>
                <a:lnTo>
                  <a:pt x="0" y="31619"/>
                </a:lnTo>
                <a:lnTo>
                  <a:pt x="7977051" y="31619"/>
                </a:lnTo>
                <a:lnTo>
                  <a:pt x="7977051" y="1581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02" y="364144"/>
            <a:ext cx="812064" cy="812064"/>
          </a:xfrm>
          <a:prstGeom prst="rect">
            <a:avLst/>
          </a:prstGeom>
        </p:spPr>
      </p:pic>
      <p:sp>
        <p:nvSpPr>
          <p:cNvPr id="24" name="文本框 23"/>
          <p:cNvSpPr txBox="1"/>
          <p:nvPr/>
        </p:nvSpPr>
        <p:spPr>
          <a:xfrm>
            <a:off x="1253876" y="827253"/>
            <a:ext cx="6569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方正兰亭粗黑_GBK" panose="02000000000000000000" pitchFamily="2" charset="-122"/>
                <a:ea typeface="方正兰亭粗黑_GBK" panose="02000000000000000000" pitchFamily="2" charset="-122"/>
              </a:rPr>
              <a:t>材质迁移</a:t>
            </a:r>
            <a:endParaRPr lang="en-US" altLang="zh-CN" dirty="0">
              <a:solidFill>
                <a:schemeClr val="bg2">
                  <a:lumMod val="25000"/>
                </a:schemeClr>
              </a:solidFill>
              <a:latin typeface="方正兰亭粗黑_GBK" panose="02000000000000000000" pitchFamily="2" charset="-122"/>
              <a:ea typeface="方正兰亭粗黑_GBK" panose="02000000000000000000" pitchFamily="2" charset="-122"/>
            </a:endParaRPr>
          </a:p>
        </p:txBody>
      </p:sp>
      <p:sp>
        <p:nvSpPr>
          <p:cNvPr id="25" name="灯片编号占位符 2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126B9-07AC-4BAF-B3D7-FAC1D3999DA4}" type="slidenum">
              <a:rPr lang="zh-CN" altLang="en-US" smtClean="0"/>
              <a:pPr/>
              <a:t>11</a:t>
            </a:fld>
            <a:endParaRPr lang="zh-CN" altLang="en-US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0A38D6C2-92EB-4124-8DBF-B124DB1CA325}"/>
              </a:ext>
            </a:extLst>
          </p:cNvPr>
          <p:cNvSpPr txBox="1"/>
          <p:nvPr/>
        </p:nvSpPr>
        <p:spPr>
          <a:xfrm>
            <a:off x="908538" y="1599532"/>
            <a:ext cx="10374924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给定内容图片和材质信息，生成融合二者的图片</a:t>
            </a:r>
            <a:endParaRPr lang="en-US" altLang="zh-CN" sz="2400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材质信息提取自图片</a:t>
            </a:r>
            <a:r>
              <a:rPr lang="en-US" altLang="zh-CN" sz="20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/</a:t>
            </a:r>
            <a:r>
              <a:rPr lang="zh-CN" altLang="en-US" sz="20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随机采样</a:t>
            </a:r>
            <a:endParaRPr lang="en-US" altLang="zh-CN" sz="2000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没有成对监督数据：需要正则项分离材质和内容</a:t>
            </a:r>
            <a:endParaRPr lang="en-US" altLang="zh-CN" sz="2000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预训练</a:t>
            </a:r>
            <a:r>
              <a:rPr lang="en-US" altLang="zh-CN" dirty="0" err="1">
                <a:solidFill>
                  <a:schemeClr val="bg2">
                    <a:lumMod val="10000"/>
                  </a:schemeClr>
                </a:solidFill>
                <a:latin typeface="+mn-ea"/>
              </a:rPr>
              <a:t>VGG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：低层内容 高层材质</a:t>
            </a:r>
            <a:endParaRPr lang="en-US" altLang="zh-CN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循环损失函数</a:t>
            </a:r>
            <a:endParaRPr lang="en-US" altLang="zh-CN" sz="2000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设计独特的判别器</a:t>
            </a:r>
            <a:endParaRPr lang="en-US" altLang="zh-CN" sz="2000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应用在三维模型</a:t>
            </a:r>
            <a:endParaRPr lang="en-US" altLang="zh-CN" sz="2000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直接生成面片颜色：预定义拓扑结构，可微分渲染器</a:t>
            </a:r>
            <a:endParaRPr lang="en-US" altLang="zh-CN" sz="2000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深度图上色：利用图像领域方法，保全三维信息</a:t>
            </a:r>
            <a:endParaRPr lang="en-US" altLang="zh-CN" sz="2000" dirty="0">
              <a:solidFill>
                <a:schemeClr val="bg2">
                  <a:lumMod val="10000"/>
                </a:schemeClr>
              </a:solidFill>
              <a:latin typeface="+mn-ea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D878A09-4A87-46DE-84A1-D78252AF408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487" y="4492632"/>
            <a:ext cx="8383480" cy="2292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612014"/>
      </p:ext>
    </p:extLst>
  </p:cSld>
  <p:clrMapOvr>
    <a:masterClrMapping/>
  </p:clrMapOvr>
  <p:transition spd="med" advTm="32462">
    <p:pull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-61546" y="1468322"/>
            <a:ext cx="12253546" cy="388620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Text Placeholder 3"/>
          <p:cNvSpPr txBox="1">
            <a:spLocks/>
          </p:cNvSpPr>
          <p:nvPr/>
        </p:nvSpPr>
        <p:spPr>
          <a:xfrm>
            <a:off x="1541464" y="2547939"/>
            <a:ext cx="1641475" cy="1570037"/>
          </a:xfrm>
          <a:prstGeom prst="rect">
            <a:avLst/>
          </a:prstGeom>
        </p:spPr>
        <p:txBody>
          <a:bodyPr wrap="none" lIns="0" tIns="0" rIns="0" bIns="0" anchor="ctr"/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>
              <a:spcBef>
                <a:spcPct val="20000"/>
              </a:spcBef>
              <a:defRPr/>
            </a:pPr>
            <a:r>
              <a:rPr lang="en-US" sz="1150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03</a:t>
            </a:r>
            <a:endParaRPr lang="en-US" sz="115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3" name="文本框 58"/>
          <p:cNvSpPr txBox="1"/>
          <p:nvPr/>
        </p:nvSpPr>
        <p:spPr>
          <a:xfrm>
            <a:off x="3363007" y="3346450"/>
            <a:ext cx="3173890" cy="584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32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方法介绍</a:t>
            </a:r>
          </a:p>
        </p:txBody>
      </p:sp>
      <p:sp>
        <p:nvSpPr>
          <p:cNvPr id="34" name="文本框 59"/>
          <p:cNvSpPr txBox="1"/>
          <p:nvPr/>
        </p:nvSpPr>
        <p:spPr>
          <a:xfrm>
            <a:off x="3363005" y="2773364"/>
            <a:ext cx="2330318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6000" b="1" i="1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defRPr>
            </a:lvl1pPr>
          </a:lstStyle>
          <a:p>
            <a:pPr>
              <a:defRPr/>
            </a:pPr>
            <a:r>
              <a:rPr lang="en-US" altLang="zh-CN" sz="32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Part Three</a:t>
            </a:r>
            <a:endParaRPr lang="zh-CN" altLang="en-US" sz="32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5" name="等腰三角形 34"/>
          <p:cNvSpPr/>
          <p:nvPr/>
        </p:nvSpPr>
        <p:spPr>
          <a:xfrm rot="9233090">
            <a:off x="8731250" y="2454275"/>
            <a:ext cx="266700" cy="230188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FFC20F"/>
              </a:solidFill>
              <a:ea typeface="幼圆"/>
            </a:endParaRPr>
          </a:p>
        </p:txBody>
      </p:sp>
      <p:sp>
        <p:nvSpPr>
          <p:cNvPr id="36" name="等腰三角形 35"/>
          <p:cNvSpPr/>
          <p:nvPr/>
        </p:nvSpPr>
        <p:spPr>
          <a:xfrm rot="15569576">
            <a:off x="8378826" y="3128963"/>
            <a:ext cx="396875" cy="342900"/>
          </a:xfrm>
          <a:prstGeom prst="triangle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FFC20F"/>
              </a:solidFill>
              <a:ea typeface="幼圆"/>
            </a:endParaRPr>
          </a:p>
        </p:txBody>
      </p:sp>
      <p:sp>
        <p:nvSpPr>
          <p:cNvPr id="37" name="等腰三角形 36"/>
          <p:cNvSpPr/>
          <p:nvPr/>
        </p:nvSpPr>
        <p:spPr>
          <a:xfrm rot="21371394">
            <a:off x="8247063" y="1804989"/>
            <a:ext cx="266700" cy="230187"/>
          </a:xfrm>
          <a:prstGeom prst="triangle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FFC20F"/>
              </a:solidFill>
              <a:ea typeface="幼圆"/>
            </a:endParaRPr>
          </a:p>
        </p:txBody>
      </p:sp>
      <p:sp>
        <p:nvSpPr>
          <p:cNvPr id="38" name="等腰三角形 37"/>
          <p:cNvSpPr/>
          <p:nvPr/>
        </p:nvSpPr>
        <p:spPr>
          <a:xfrm rot="12912161">
            <a:off x="9288463" y="3487739"/>
            <a:ext cx="944562" cy="815975"/>
          </a:xfrm>
          <a:prstGeom prst="triangl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FFC20F"/>
              </a:solidFill>
              <a:ea typeface="幼圆"/>
            </a:endParaRPr>
          </a:p>
        </p:txBody>
      </p:sp>
      <p:sp>
        <p:nvSpPr>
          <p:cNvPr id="39" name="等腰三角形 38"/>
          <p:cNvSpPr/>
          <p:nvPr/>
        </p:nvSpPr>
        <p:spPr>
          <a:xfrm rot="12912161">
            <a:off x="9156700" y="3427413"/>
            <a:ext cx="1176338" cy="1014412"/>
          </a:xfrm>
          <a:prstGeom prst="triangl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FFC20F"/>
              </a:solidFill>
              <a:ea typeface="幼圆"/>
            </a:endParaRPr>
          </a:p>
        </p:txBody>
      </p:sp>
      <p:sp>
        <p:nvSpPr>
          <p:cNvPr id="40" name="椭圆 39"/>
          <p:cNvSpPr/>
          <p:nvPr/>
        </p:nvSpPr>
        <p:spPr>
          <a:xfrm rot="9110320">
            <a:off x="10477500" y="3792539"/>
            <a:ext cx="114300" cy="115887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FFFFFF"/>
              </a:solidFill>
              <a:ea typeface="幼圆"/>
            </a:endParaRPr>
          </a:p>
        </p:txBody>
      </p:sp>
      <p:sp>
        <p:nvSpPr>
          <p:cNvPr id="41" name="椭圆 40"/>
          <p:cNvSpPr/>
          <p:nvPr/>
        </p:nvSpPr>
        <p:spPr>
          <a:xfrm rot="9110320">
            <a:off x="9388475" y="4295775"/>
            <a:ext cx="115888" cy="115888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FFFFFF"/>
              </a:solidFill>
              <a:ea typeface="幼圆"/>
            </a:endParaRPr>
          </a:p>
        </p:txBody>
      </p:sp>
      <p:sp>
        <p:nvSpPr>
          <p:cNvPr id="42" name="椭圆 41"/>
          <p:cNvSpPr/>
          <p:nvPr/>
        </p:nvSpPr>
        <p:spPr>
          <a:xfrm rot="9110320">
            <a:off x="9505950" y="3132139"/>
            <a:ext cx="114300" cy="115887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FFFFFF"/>
              </a:solidFill>
              <a:ea typeface="幼圆"/>
            </a:endParaRPr>
          </a:p>
        </p:txBody>
      </p:sp>
      <p:sp>
        <p:nvSpPr>
          <p:cNvPr id="43" name="等腰三角形 42"/>
          <p:cNvSpPr/>
          <p:nvPr/>
        </p:nvSpPr>
        <p:spPr>
          <a:xfrm rot="18210217">
            <a:off x="7838282" y="2162970"/>
            <a:ext cx="127000" cy="109537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FFC20F"/>
              </a:solidFill>
              <a:ea typeface="幼圆"/>
            </a:endParaRPr>
          </a:p>
        </p:txBody>
      </p:sp>
      <p:sp>
        <p:nvSpPr>
          <p:cNvPr id="44" name="等腰三角形 43"/>
          <p:cNvSpPr/>
          <p:nvPr/>
        </p:nvSpPr>
        <p:spPr>
          <a:xfrm rot="8748521">
            <a:off x="8196264" y="2314575"/>
            <a:ext cx="128587" cy="109538"/>
          </a:xfrm>
          <a:prstGeom prst="triangle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FFC20F"/>
              </a:solidFill>
              <a:ea typeface="幼圆"/>
            </a:endParaRPr>
          </a:p>
        </p:txBody>
      </p:sp>
      <p:cxnSp>
        <p:nvCxnSpPr>
          <p:cNvPr id="45" name="Straight Connector 13"/>
          <p:cNvCxnSpPr>
            <a:cxnSpLocks noChangeShapeType="1"/>
          </p:cNvCxnSpPr>
          <p:nvPr/>
        </p:nvCxnSpPr>
        <p:spPr bwMode="auto">
          <a:xfrm flipH="1">
            <a:off x="1524000" y="4110038"/>
            <a:ext cx="6732588" cy="0"/>
          </a:xfrm>
          <a:prstGeom prst="line">
            <a:avLst/>
          </a:prstGeom>
          <a:noFill/>
          <a:ln w="19050" cap="sq" algn="ctr">
            <a:solidFill>
              <a:schemeClr val="accent1"/>
            </a:solidFill>
            <a:miter lim="800000"/>
            <a:headEnd type="oval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126B9-07AC-4BAF-B3D7-FAC1D3999DA4}" type="slidenum">
              <a:rPr lang="zh-CN" altLang="en-US" smtClean="0"/>
              <a:pPr/>
              <a:t>12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7757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741">
        <p:split orient="vert"/>
      </p:transition>
    </mc:Choice>
    <mc:Fallback xmlns="">
      <p:transition spd="slow" advTm="1741">
        <p:split orient="vert"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20"/>
          <p:cNvSpPr txBox="1"/>
          <p:nvPr/>
        </p:nvSpPr>
        <p:spPr>
          <a:xfrm>
            <a:off x="1233556" y="357012"/>
            <a:ext cx="65693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方正兰亭粗黑_GBK" panose="02000000000000000000" pitchFamily="2" charset="-122"/>
                <a:ea typeface="方正兰亭粗黑_GBK" panose="02000000000000000000" pitchFamily="2" charset="-122"/>
              </a:rPr>
              <a:t>方法介绍</a:t>
            </a:r>
          </a:p>
        </p:txBody>
      </p:sp>
      <p:sp>
        <p:nvSpPr>
          <p:cNvPr id="22" name="任意多边形 21"/>
          <p:cNvSpPr/>
          <p:nvPr/>
        </p:nvSpPr>
        <p:spPr>
          <a:xfrm flipH="1">
            <a:off x="1341487" y="780336"/>
            <a:ext cx="2853178" cy="45719"/>
          </a:xfrm>
          <a:custGeom>
            <a:avLst/>
            <a:gdLst>
              <a:gd name="connsiteX0" fmla="*/ 7977051 w 7977051"/>
              <a:gd name="connsiteY0" fmla="*/ 0 h 31619"/>
              <a:gd name="connsiteX1" fmla="*/ 0 w 7977051"/>
              <a:gd name="connsiteY1" fmla="*/ 0 h 31619"/>
              <a:gd name="connsiteX2" fmla="*/ 0 w 7977051"/>
              <a:gd name="connsiteY2" fmla="*/ 31619 h 31619"/>
              <a:gd name="connsiteX3" fmla="*/ 7977051 w 7977051"/>
              <a:gd name="connsiteY3" fmla="*/ 31619 h 31619"/>
              <a:gd name="connsiteX4" fmla="*/ 7977051 w 7977051"/>
              <a:gd name="connsiteY4" fmla="*/ 15810 h 31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77051" h="31619">
                <a:moveTo>
                  <a:pt x="7977051" y="0"/>
                </a:moveTo>
                <a:lnTo>
                  <a:pt x="0" y="0"/>
                </a:lnTo>
                <a:lnTo>
                  <a:pt x="0" y="31619"/>
                </a:lnTo>
                <a:lnTo>
                  <a:pt x="7977051" y="31619"/>
                </a:lnTo>
                <a:lnTo>
                  <a:pt x="7977051" y="1581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02" y="364144"/>
            <a:ext cx="812064" cy="812064"/>
          </a:xfrm>
          <a:prstGeom prst="rect">
            <a:avLst/>
          </a:prstGeom>
        </p:spPr>
      </p:pic>
      <p:sp>
        <p:nvSpPr>
          <p:cNvPr id="24" name="文本框 23"/>
          <p:cNvSpPr txBox="1"/>
          <p:nvPr/>
        </p:nvSpPr>
        <p:spPr>
          <a:xfrm>
            <a:off x="1253876" y="827253"/>
            <a:ext cx="6569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方正兰亭粗黑_GBK" panose="02000000000000000000" pitchFamily="2" charset="-122"/>
                <a:ea typeface="方正兰亭粗黑_GBK" panose="02000000000000000000" pitchFamily="2" charset="-122"/>
              </a:rPr>
              <a:t>实验原理</a:t>
            </a:r>
            <a:endParaRPr lang="en-US" altLang="zh-CN" dirty="0">
              <a:solidFill>
                <a:schemeClr val="bg2">
                  <a:lumMod val="25000"/>
                </a:schemeClr>
              </a:solidFill>
              <a:latin typeface="方正兰亭粗黑_GBK" panose="02000000000000000000" pitchFamily="2" charset="-122"/>
              <a:ea typeface="方正兰亭粗黑_GBK" panose="02000000000000000000" pitchFamily="2" charset="-122"/>
            </a:endParaRPr>
          </a:p>
        </p:txBody>
      </p:sp>
      <p:sp>
        <p:nvSpPr>
          <p:cNvPr id="25" name="灯片编号占位符 2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126B9-07AC-4BAF-B3D7-FAC1D3999DA4}" type="slidenum">
              <a:rPr lang="zh-CN" altLang="en-US" smtClean="0"/>
              <a:pPr/>
              <a:t>13</a:t>
            </a:fld>
            <a:endParaRPr lang="zh-CN" altLang="en-US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0A38D6C2-92EB-4124-8DBF-B124DB1CA325}"/>
              </a:ext>
            </a:extLst>
          </p:cNvPr>
          <p:cNvSpPr txBox="1"/>
          <p:nvPr/>
        </p:nvSpPr>
        <p:spPr>
          <a:xfrm>
            <a:off x="896814" y="1776046"/>
            <a:ext cx="519918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优化目标</a:t>
            </a:r>
            <a:endParaRPr lang="en-US" altLang="zh-CN" sz="2400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——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仿照</a:t>
            </a:r>
            <a:r>
              <a:rPr lang="en-US" altLang="zh-CN" sz="2000" dirty="0" err="1">
                <a:solidFill>
                  <a:schemeClr val="bg2">
                    <a:lumMod val="10000"/>
                  </a:schemeClr>
                </a:solidFill>
                <a:latin typeface="+mn-ea"/>
              </a:rPr>
              <a:t>VAE</a:t>
            </a:r>
            <a:r>
              <a:rPr lang="zh-CN" altLang="en-US" sz="20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，变分下界</a:t>
            </a:r>
            <a:endParaRPr lang="en-US" altLang="zh-CN" sz="2000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endParaRPr lang="en-US" altLang="zh-CN" sz="2400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 </a:t>
            </a:r>
            <a:endParaRPr lang="zh-CN" altLang="en-US" sz="2000" dirty="0">
              <a:solidFill>
                <a:schemeClr val="bg2">
                  <a:lumMod val="10000"/>
                </a:schemeClr>
              </a:solidFill>
              <a:latin typeface="+mn-ea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AFD7FA2-B68F-4720-B87D-AC8544D499B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487" y="2237672"/>
            <a:ext cx="1536276" cy="68923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3A21588-6A93-4486-9387-B816A77A2B4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52"/>
          <a:stretch/>
        </p:blipFill>
        <p:spPr>
          <a:xfrm>
            <a:off x="896814" y="3522918"/>
            <a:ext cx="4334564" cy="2053483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5236B3BB-F698-4CCC-862E-B72956B168E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786"/>
          <a:stretch/>
        </p:blipFill>
        <p:spPr>
          <a:xfrm>
            <a:off x="896814" y="5576401"/>
            <a:ext cx="4334564" cy="402298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8F5EAD2A-62B3-4CFA-B7E2-52AB4A45FA58}"/>
              </a:ext>
            </a:extLst>
          </p:cNvPr>
          <p:cNvSpPr txBox="1"/>
          <p:nvPr/>
        </p:nvSpPr>
        <p:spPr>
          <a:xfrm>
            <a:off x="6096000" y="2125401"/>
            <a:ext cx="5199186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隐变量之间互相独立</a:t>
            </a:r>
            <a:endParaRPr lang="en-US" altLang="zh-CN" sz="2000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仅重构</a:t>
            </a:r>
            <a:r>
              <a:rPr lang="zh-CN" altLang="en-US" sz="16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图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像并不足够</a:t>
            </a:r>
            <a:endParaRPr lang="en-US" altLang="zh-CN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新视角生成</a:t>
            </a:r>
            <a:endParaRPr lang="en-US" altLang="zh-CN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材质迁移</a:t>
            </a:r>
            <a:endParaRPr lang="en-US" altLang="zh-CN" dirty="0">
              <a:solidFill>
                <a:schemeClr val="bg2">
                  <a:lumMod val="10000"/>
                </a:schemeClr>
              </a:solidFill>
              <a:latin typeface="+mn-ea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78F3FDEF-A85A-48CE-A4D2-3D98C9F9E0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5849" y="3260019"/>
            <a:ext cx="6596151" cy="1596409"/>
          </a:xfrm>
          <a:prstGeom prst="rect">
            <a:avLst/>
          </a:prstGeom>
        </p:spPr>
      </p:pic>
      <p:sp>
        <p:nvSpPr>
          <p:cNvPr id="27" name="文本框 26">
            <a:extLst>
              <a:ext uri="{FF2B5EF4-FFF2-40B4-BE49-F238E27FC236}">
                <a16:creationId xmlns:a16="http://schemas.microsoft.com/office/drawing/2014/main" id="{6D073144-F87D-4CFE-B483-2646D68AEC8D}"/>
              </a:ext>
            </a:extLst>
          </p:cNvPr>
          <p:cNvSpPr txBox="1"/>
          <p:nvPr/>
        </p:nvSpPr>
        <p:spPr>
          <a:xfrm>
            <a:off x="6096000" y="4907184"/>
            <a:ext cx="519918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最优视角选择</a:t>
            </a:r>
            <a:endParaRPr lang="en-US" altLang="zh-CN" sz="2000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信息最多的视角：重构视图的意义下</a:t>
            </a:r>
            <a:endParaRPr lang="en-US" altLang="zh-CN" dirty="0">
              <a:solidFill>
                <a:schemeClr val="bg2">
                  <a:lumMod val="10000"/>
                </a:schemeClr>
              </a:solidFill>
              <a:latin typeface="+mn-ea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E57C4C82-AE14-40F8-B810-D00E586CFCD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624" y="5576401"/>
            <a:ext cx="4451794" cy="35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618202"/>
      </p:ext>
    </p:extLst>
  </p:cSld>
  <p:clrMapOvr>
    <a:masterClrMapping/>
  </p:clrMapOvr>
  <p:transition spd="med" advTm="45462">
    <p:pull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20"/>
          <p:cNvSpPr txBox="1"/>
          <p:nvPr/>
        </p:nvSpPr>
        <p:spPr>
          <a:xfrm>
            <a:off x="1233556" y="357012"/>
            <a:ext cx="65693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方正兰亭粗黑_GBK" panose="02000000000000000000" pitchFamily="2" charset="-122"/>
                <a:ea typeface="方正兰亭粗黑_GBK" panose="02000000000000000000" pitchFamily="2" charset="-122"/>
              </a:rPr>
              <a:t>方法介绍</a:t>
            </a:r>
          </a:p>
        </p:txBody>
      </p:sp>
      <p:sp>
        <p:nvSpPr>
          <p:cNvPr id="22" name="任意多边形 21"/>
          <p:cNvSpPr/>
          <p:nvPr/>
        </p:nvSpPr>
        <p:spPr>
          <a:xfrm flipH="1">
            <a:off x="1341487" y="780336"/>
            <a:ext cx="2853178" cy="45719"/>
          </a:xfrm>
          <a:custGeom>
            <a:avLst/>
            <a:gdLst>
              <a:gd name="connsiteX0" fmla="*/ 7977051 w 7977051"/>
              <a:gd name="connsiteY0" fmla="*/ 0 h 31619"/>
              <a:gd name="connsiteX1" fmla="*/ 0 w 7977051"/>
              <a:gd name="connsiteY1" fmla="*/ 0 h 31619"/>
              <a:gd name="connsiteX2" fmla="*/ 0 w 7977051"/>
              <a:gd name="connsiteY2" fmla="*/ 31619 h 31619"/>
              <a:gd name="connsiteX3" fmla="*/ 7977051 w 7977051"/>
              <a:gd name="connsiteY3" fmla="*/ 31619 h 31619"/>
              <a:gd name="connsiteX4" fmla="*/ 7977051 w 7977051"/>
              <a:gd name="connsiteY4" fmla="*/ 15810 h 31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77051" h="31619">
                <a:moveTo>
                  <a:pt x="7977051" y="0"/>
                </a:moveTo>
                <a:lnTo>
                  <a:pt x="0" y="0"/>
                </a:lnTo>
                <a:lnTo>
                  <a:pt x="0" y="31619"/>
                </a:lnTo>
                <a:lnTo>
                  <a:pt x="7977051" y="31619"/>
                </a:lnTo>
                <a:lnTo>
                  <a:pt x="7977051" y="1581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02" y="364144"/>
            <a:ext cx="812064" cy="812064"/>
          </a:xfrm>
          <a:prstGeom prst="rect">
            <a:avLst/>
          </a:prstGeom>
        </p:spPr>
      </p:pic>
      <p:sp>
        <p:nvSpPr>
          <p:cNvPr id="24" name="文本框 23"/>
          <p:cNvSpPr txBox="1"/>
          <p:nvPr/>
        </p:nvSpPr>
        <p:spPr>
          <a:xfrm>
            <a:off x="1253876" y="827253"/>
            <a:ext cx="6569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方正兰亭粗黑_GBK" panose="02000000000000000000" pitchFamily="2" charset="-122"/>
                <a:ea typeface="方正兰亭粗黑_GBK" panose="02000000000000000000" pitchFamily="2" charset="-122"/>
              </a:rPr>
              <a:t>实现细节</a:t>
            </a:r>
            <a:endParaRPr lang="en-US" altLang="zh-CN" dirty="0">
              <a:solidFill>
                <a:schemeClr val="bg2">
                  <a:lumMod val="25000"/>
                </a:schemeClr>
              </a:solidFill>
              <a:latin typeface="方正兰亭粗黑_GBK" panose="02000000000000000000" pitchFamily="2" charset="-122"/>
              <a:ea typeface="方正兰亭粗黑_GBK" panose="02000000000000000000" pitchFamily="2" charset="-122"/>
            </a:endParaRPr>
          </a:p>
        </p:txBody>
      </p:sp>
      <p:sp>
        <p:nvSpPr>
          <p:cNvPr id="25" name="灯片编号占位符 2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126B9-07AC-4BAF-B3D7-FAC1D3999DA4}" type="slidenum">
              <a:rPr lang="zh-CN" altLang="en-US" smtClean="0"/>
              <a:pPr/>
              <a:t>14</a:t>
            </a:fld>
            <a:endParaRPr lang="zh-CN" altLang="en-US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0A38D6C2-92EB-4124-8DBF-B124DB1CA325}"/>
              </a:ext>
            </a:extLst>
          </p:cNvPr>
          <p:cNvSpPr txBox="1"/>
          <p:nvPr/>
        </p:nvSpPr>
        <p:spPr>
          <a:xfrm>
            <a:off x="896813" y="1599532"/>
            <a:ext cx="5690417" cy="33808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需要实现的映射</a:t>
            </a:r>
            <a:endParaRPr lang="en-US" altLang="zh-CN" sz="2400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生成器</a:t>
            </a:r>
            <a:endParaRPr lang="en-US" altLang="zh-CN" sz="2400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观察</a:t>
            </a:r>
            <a:endParaRPr lang="en-US" altLang="zh-CN" sz="2000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用编码</a:t>
            </a:r>
            <a:r>
              <a:rPr lang="en-US" altLang="zh-CN" sz="20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-</a:t>
            </a:r>
            <a:r>
              <a:rPr lang="zh-CN" altLang="en-US" sz="20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解码网络实现</a:t>
            </a:r>
            <a:endParaRPr lang="en-US" altLang="zh-CN" sz="2000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编码部分提取出内容信息</a:t>
            </a:r>
            <a:endParaRPr lang="en-US" altLang="zh-CN" sz="2000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解码部分渲染目标图像：</a:t>
            </a:r>
            <a:r>
              <a:rPr lang="en-US" altLang="zh-CN" sz="20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SPADE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位置信息：</a:t>
            </a:r>
            <a:r>
              <a:rPr lang="en-US" altLang="zh-CN" sz="2000" dirty="0" err="1">
                <a:solidFill>
                  <a:schemeClr val="bg2">
                    <a:lumMod val="10000"/>
                  </a:schemeClr>
                </a:solidFill>
                <a:latin typeface="+mn-ea"/>
              </a:rPr>
              <a:t>CoordConv</a:t>
            </a:r>
            <a:endParaRPr lang="en-US" altLang="zh-CN" sz="2000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超参数平衡两个任务：下采样</a:t>
            </a:r>
            <a:r>
              <a:rPr lang="en-US" altLang="zh-CN" sz="20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/</a:t>
            </a:r>
            <a:r>
              <a:rPr lang="zh-CN" altLang="en-US" sz="20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通道数</a:t>
            </a:r>
            <a:endParaRPr lang="en-US" altLang="zh-CN" sz="2000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 </a:t>
            </a:r>
            <a:endParaRPr lang="zh-CN" altLang="en-US" sz="2000" dirty="0">
              <a:solidFill>
                <a:schemeClr val="bg2">
                  <a:lumMod val="10000"/>
                </a:schemeClr>
              </a:solidFill>
              <a:latin typeface="+mn-ea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5ADA42E-20B9-4365-82A7-0FB00F0FE9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2150" y="1619909"/>
            <a:ext cx="5933103" cy="42075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1E28037-BE36-4718-9875-5358EA8D90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6182" y="2448800"/>
            <a:ext cx="2954954" cy="2934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152D1A9-9272-41D8-807A-7944E24D45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8962" y="2444292"/>
            <a:ext cx="2876680" cy="297908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71A44671-09AA-40CA-9A4E-BAFDB3E567D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321"/>
          <a:stretch/>
        </p:blipFill>
        <p:spPr>
          <a:xfrm>
            <a:off x="7318621" y="2742200"/>
            <a:ext cx="3633264" cy="4303312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B6DB38E7-4CF8-4362-AECF-CCA5E00E9EF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2246" y="4336288"/>
            <a:ext cx="2939808" cy="2385187"/>
          </a:xfrm>
          <a:prstGeom prst="rect">
            <a:avLst/>
          </a:prstGeom>
        </p:spPr>
      </p:pic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B864C612-5ABA-4287-A9AF-6794DDE328EF}"/>
              </a:ext>
            </a:extLst>
          </p:cNvPr>
          <p:cNvSpPr/>
          <p:nvPr/>
        </p:nvSpPr>
        <p:spPr>
          <a:xfrm>
            <a:off x="3133344" y="1667945"/>
            <a:ext cx="2604515" cy="372718"/>
          </a:xfrm>
          <a:prstGeom prst="roundRect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: 圆角 26">
            <a:extLst>
              <a:ext uri="{FF2B5EF4-FFF2-40B4-BE49-F238E27FC236}">
                <a16:creationId xmlns:a16="http://schemas.microsoft.com/office/drawing/2014/main" id="{50C80EFB-3AC4-43DE-A882-FE6A1AECCD1E}"/>
              </a:ext>
            </a:extLst>
          </p:cNvPr>
          <p:cNvSpPr/>
          <p:nvPr/>
        </p:nvSpPr>
        <p:spPr>
          <a:xfrm>
            <a:off x="7143384" y="1665585"/>
            <a:ext cx="1991869" cy="375077"/>
          </a:xfrm>
          <a:prstGeom prst="roundRect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6785038"/>
      </p:ext>
    </p:extLst>
  </p:cSld>
  <p:clrMapOvr>
    <a:masterClrMapping/>
  </p:clrMapOvr>
  <p:transition spd="med" advTm="45462">
    <p:pull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20"/>
          <p:cNvSpPr txBox="1"/>
          <p:nvPr/>
        </p:nvSpPr>
        <p:spPr>
          <a:xfrm>
            <a:off x="1233556" y="357012"/>
            <a:ext cx="65693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方正兰亭粗黑_GBK" panose="02000000000000000000" pitchFamily="2" charset="-122"/>
                <a:ea typeface="方正兰亭粗黑_GBK" panose="02000000000000000000" pitchFamily="2" charset="-122"/>
              </a:rPr>
              <a:t>方法介绍</a:t>
            </a:r>
          </a:p>
        </p:txBody>
      </p:sp>
      <p:sp>
        <p:nvSpPr>
          <p:cNvPr id="22" name="任意多边形 21"/>
          <p:cNvSpPr/>
          <p:nvPr/>
        </p:nvSpPr>
        <p:spPr>
          <a:xfrm flipH="1">
            <a:off x="1341487" y="780336"/>
            <a:ext cx="2853178" cy="45719"/>
          </a:xfrm>
          <a:custGeom>
            <a:avLst/>
            <a:gdLst>
              <a:gd name="connsiteX0" fmla="*/ 7977051 w 7977051"/>
              <a:gd name="connsiteY0" fmla="*/ 0 h 31619"/>
              <a:gd name="connsiteX1" fmla="*/ 0 w 7977051"/>
              <a:gd name="connsiteY1" fmla="*/ 0 h 31619"/>
              <a:gd name="connsiteX2" fmla="*/ 0 w 7977051"/>
              <a:gd name="connsiteY2" fmla="*/ 31619 h 31619"/>
              <a:gd name="connsiteX3" fmla="*/ 7977051 w 7977051"/>
              <a:gd name="connsiteY3" fmla="*/ 31619 h 31619"/>
              <a:gd name="connsiteX4" fmla="*/ 7977051 w 7977051"/>
              <a:gd name="connsiteY4" fmla="*/ 15810 h 31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77051" h="31619">
                <a:moveTo>
                  <a:pt x="7977051" y="0"/>
                </a:moveTo>
                <a:lnTo>
                  <a:pt x="0" y="0"/>
                </a:lnTo>
                <a:lnTo>
                  <a:pt x="0" y="31619"/>
                </a:lnTo>
                <a:lnTo>
                  <a:pt x="7977051" y="31619"/>
                </a:lnTo>
                <a:lnTo>
                  <a:pt x="7977051" y="1581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02" y="364144"/>
            <a:ext cx="812064" cy="812064"/>
          </a:xfrm>
          <a:prstGeom prst="rect">
            <a:avLst/>
          </a:prstGeom>
        </p:spPr>
      </p:pic>
      <p:sp>
        <p:nvSpPr>
          <p:cNvPr id="24" name="文本框 23"/>
          <p:cNvSpPr txBox="1"/>
          <p:nvPr/>
        </p:nvSpPr>
        <p:spPr>
          <a:xfrm>
            <a:off x="1253876" y="827253"/>
            <a:ext cx="6569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方正兰亭粗黑_GBK" panose="02000000000000000000" pitchFamily="2" charset="-122"/>
                <a:ea typeface="方正兰亭粗黑_GBK" panose="02000000000000000000" pitchFamily="2" charset="-122"/>
              </a:rPr>
              <a:t>实现细节</a:t>
            </a:r>
            <a:endParaRPr lang="en-US" altLang="zh-CN" dirty="0">
              <a:solidFill>
                <a:schemeClr val="bg2">
                  <a:lumMod val="25000"/>
                </a:schemeClr>
              </a:solidFill>
              <a:latin typeface="方正兰亭粗黑_GBK" panose="02000000000000000000" pitchFamily="2" charset="-122"/>
              <a:ea typeface="方正兰亭粗黑_GBK" panose="02000000000000000000" pitchFamily="2" charset="-122"/>
            </a:endParaRPr>
          </a:p>
        </p:txBody>
      </p:sp>
      <p:sp>
        <p:nvSpPr>
          <p:cNvPr id="25" name="灯片编号占位符 2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126B9-07AC-4BAF-B3D7-FAC1D3999DA4}" type="slidenum">
              <a:rPr lang="zh-CN" altLang="en-US" smtClean="0"/>
              <a:pPr/>
              <a:t>15</a:t>
            </a:fld>
            <a:endParaRPr lang="zh-CN" altLang="en-US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0A38D6C2-92EB-4124-8DBF-B124DB1CA325}"/>
              </a:ext>
            </a:extLst>
          </p:cNvPr>
          <p:cNvSpPr txBox="1"/>
          <p:nvPr/>
        </p:nvSpPr>
        <p:spPr>
          <a:xfrm>
            <a:off x="896814" y="1599532"/>
            <a:ext cx="519918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需要实现的映射</a:t>
            </a:r>
            <a:endParaRPr lang="en-US" altLang="zh-CN" sz="2400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编码器</a:t>
            </a:r>
            <a:endParaRPr lang="en-US" altLang="zh-CN" sz="2400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提取视角无关的材质信息</a:t>
            </a:r>
            <a:endParaRPr lang="en-US" altLang="zh-CN" sz="2000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视角拼接在图片后</a:t>
            </a:r>
            <a:endParaRPr lang="en-US" altLang="zh-CN" sz="2000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全局池化，全连接 </a:t>
            </a:r>
            <a:r>
              <a:rPr lang="en-US" altLang="zh-CN" sz="20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-&gt; </a:t>
            </a:r>
            <a:r>
              <a:rPr lang="zh-CN" altLang="en-US" sz="20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全局特征</a:t>
            </a:r>
            <a:endParaRPr lang="en-US" altLang="zh-CN" sz="2000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 </a:t>
            </a:r>
            <a:endParaRPr lang="zh-CN" altLang="en-US" sz="2000" dirty="0">
              <a:solidFill>
                <a:schemeClr val="bg2">
                  <a:lumMod val="10000"/>
                </a:schemeClr>
              </a:solidFill>
              <a:latin typeface="+mn-ea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5ADA42E-20B9-4365-82A7-0FB00F0FE9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2150" y="1619909"/>
            <a:ext cx="5933103" cy="420754"/>
          </a:xfrm>
          <a:prstGeom prst="rect">
            <a:avLst/>
          </a:prstGeom>
        </p:spPr>
      </p:pic>
      <p:sp>
        <p:nvSpPr>
          <p:cNvPr id="27" name="矩形: 圆角 26">
            <a:extLst>
              <a:ext uri="{FF2B5EF4-FFF2-40B4-BE49-F238E27FC236}">
                <a16:creationId xmlns:a16="http://schemas.microsoft.com/office/drawing/2014/main" id="{50C80EFB-3AC4-43DE-A882-FE6A1AECCD1E}"/>
              </a:ext>
            </a:extLst>
          </p:cNvPr>
          <p:cNvSpPr/>
          <p:nvPr/>
        </p:nvSpPr>
        <p:spPr>
          <a:xfrm>
            <a:off x="5900511" y="1665587"/>
            <a:ext cx="1148360" cy="311854"/>
          </a:xfrm>
          <a:prstGeom prst="roundRect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8" name="图片 27">
            <a:extLst>
              <a:ext uri="{FF2B5EF4-FFF2-40B4-BE49-F238E27FC236}">
                <a16:creationId xmlns:a16="http://schemas.microsoft.com/office/drawing/2014/main" id="{62AA9EDA-17CA-4873-B2D5-803AE379BE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3103" y="2463987"/>
            <a:ext cx="3641577" cy="4257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796311"/>
      </p:ext>
    </p:extLst>
  </p:cSld>
  <p:clrMapOvr>
    <a:masterClrMapping/>
  </p:clrMapOvr>
  <p:transition spd="med" advTm="45462">
    <p:pull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20"/>
          <p:cNvSpPr txBox="1"/>
          <p:nvPr/>
        </p:nvSpPr>
        <p:spPr>
          <a:xfrm>
            <a:off x="1233556" y="357012"/>
            <a:ext cx="65693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方正兰亭粗黑_GBK" panose="02000000000000000000" pitchFamily="2" charset="-122"/>
                <a:ea typeface="方正兰亭粗黑_GBK" panose="02000000000000000000" pitchFamily="2" charset="-122"/>
              </a:rPr>
              <a:t>方法介绍</a:t>
            </a:r>
          </a:p>
        </p:txBody>
      </p:sp>
      <p:sp>
        <p:nvSpPr>
          <p:cNvPr id="22" name="任意多边形 21"/>
          <p:cNvSpPr/>
          <p:nvPr/>
        </p:nvSpPr>
        <p:spPr>
          <a:xfrm flipH="1">
            <a:off x="1341487" y="780336"/>
            <a:ext cx="2853178" cy="45719"/>
          </a:xfrm>
          <a:custGeom>
            <a:avLst/>
            <a:gdLst>
              <a:gd name="connsiteX0" fmla="*/ 7977051 w 7977051"/>
              <a:gd name="connsiteY0" fmla="*/ 0 h 31619"/>
              <a:gd name="connsiteX1" fmla="*/ 0 w 7977051"/>
              <a:gd name="connsiteY1" fmla="*/ 0 h 31619"/>
              <a:gd name="connsiteX2" fmla="*/ 0 w 7977051"/>
              <a:gd name="connsiteY2" fmla="*/ 31619 h 31619"/>
              <a:gd name="connsiteX3" fmla="*/ 7977051 w 7977051"/>
              <a:gd name="connsiteY3" fmla="*/ 31619 h 31619"/>
              <a:gd name="connsiteX4" fmla="*/ 7977051 w 7977051"/>
              <a:gd name="connsiteY4" fmla="*/ 15810 h 31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77051" h="31619">
                <a:moveTo>
                  <a:pt x="7977051" y="0"/>
                </a:moveTo>
                <a:lnTo>
                  <a:pt x="0" y="0"/>
                </a:lnTo>
                <a:lnTo>
                  <a:pt x="0" y="31619"/>
                </a:lnTo>
                <a:lnTo>
                  <a:pt x="7977051" y="31619"/>
                </a:lnTo>
                <a:lnTo>
                  <a:pt x="7977051" y="1581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02" y="364144"/>
            <a:ext cx="812064" cy="812064"/>
          </a:xfrm>
          <a:prstGeom prst="rect">
            <a:avLst/>
          </a:prstGeom>
        </p:spPr>
      </p:pic>
      <p:sp>
        <p:nvSpPr>
          <p:cNvPr id="24" name="文本框 23"/>
          <p:cNvSpPr txBox="1"/>
          <p:nvPr/>
        </p:nvSpPr>
        <p:spPr>
          <a:xfrm>
            <a:off x="1253876" y="827253"/>
            <a:ext cx="6569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方正兰亭粗黑_GBK" panose="02000000000000000000" pitchFamily="2" charset="-122"/>
                <a:ea typeface="方正兰亭粗黑_GBK" panose="02000000000000000000" pitchFamily="2" charset="-122"/>
              </a:rPr>
              <a:t>实现细节</a:t>
            </a:r>
            <a:endParaRPr lang="en-US" altLang="zh-CN" dirty="0">
              <a:solidFill>
                <a:schemeClr val="bg2">
                  <a:lumMod val="25000"/>
                </a:schemeClr>
              </a:solidFill>
              <a:latin typeface="方正兰亭粗黑_GBK" panose="02000000000000000000" pitchFamily="2" charset="-122"/>
              <a:ea typeface="方正兰亭粗黑_GBK" panose="02000000000000000000" pitchFamily="2" charset="-122"/>
            </a:endParaRPr>
          </a:p>
        </p:txBody>
      </p:sp>
      <p:sp>
        <p:nvSpPr>
          <p:cNvPr id="25" name="灯片编号占位符 2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126B9-07AC-4BAF-B3D7-FAC1D3999DA4}" type="slidenum">
              <a:rPr lang="zh-CN" altLang="en-US" smtClean="0"/>
              <a:pPr/>
              <a:t>16</a:t>
            </a:fld>
            <a:endParaRPr lang="zh-CN" altLang="en-US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0A38D6C2-92EB-4124-8DBF-B124DB1CA325}"/>
              </a:ext>
            </a:extLst>
          </p:cNvPr>
          <p:cNvSpPr txBox="1"/>
          <p:nvPr/>
        </p:nvSpPr>
        <p:spPr>
          <a:xfrm>
            <a:off x="896814" y="1599532"/>
            <a:ext cx="5199186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2400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判别器</a:t>
            </a:r>
            <a:endParaRPr lang="en-US" altLang="zh-CN" sz="2400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弥补缺失的监督数据</a:t>
            </a:r>
            <a:endParaRPr lang="en-US" altLang="zh-CN" sz="2000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拟合符合训练目标的分布</a:t>
            </a:r>
            <a:endParaRPr lang="en-US" altLang="zh-CN" sz="2000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高质量</a:t>
            </a:r>
            <a:r>
              <a:rPr lang="en-US" altLang="zh-CN" sz="20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/</a:t>
            </a:r>
            <a:r>
              <a:rPr lang="zh-CN" altLang="en-US" sz="20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真实性图片</a:t>
            </a:r>
            <a:endParaRPr lang="en-US" altLang="zh-CN" sz="2000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具有特定材质图片：成对输入</a:t>
            </a:r>
            <a:endParaRPr lang="en-US" altLang="zh-CN" sz="2000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多尺度判别器</a:t>
            </a:r>
            <a:endParaRPr lang="en-US" altLang="zh-CN" sz="2000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多尺度上拟合分布</a:t>
            </a:r>
            <a:endParaRPr lang="en-US" altLang="zh-CN" sz="2000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提供更多信息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BE220A1-A6D8-4E8A-A772-D709A72C00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4743" y="2422305"/>
            <a:ext cx="6038757" cy="4078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208264"/>
      </p:ext>
    </p:extLst>
  </p:cSld>
  <p:clrMapOvr>
    <a:masterClrMapping/>
  </p:clrMapOvr>
  <p:transition spd="med" advTm="45462">
    <p:pull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-61546" y="1468322"/>
            <a:ext cx="12253546" cy="388620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Text Placeholder 3"/>
          <p:cNvSpPr txBox="1">
            <a:spLocks/>
          </p:cNvSpPr>
          <p:nvPr/>
        </p:nvSpPr>
        <p:spPr>
          <a:xfrm>
            <a:off x="1541464" y="2547939"/>
            <a:ext cx="1641475" cy="1570037"/>
          </a:xfrm>
          <a:prstGeom prst="rect">
            <a:avLst/>
          </a:prstGeom>
        </p:spPr>
        <p:txBody>
          <a:bodyPr wrap="none" lIns="0" tIns="0" rIns="0" bIns="0" anchor="ctr"/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>
              <a:spcBef>
                <a:spcPct val="20000"/>
              </a:spcBef>
              <a:defRPr/>
            </a:pPr>
            <a:r>
              <a:rPr lang="en-US" sz="115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04</a:t>
            </a:r>
          </a:p>
        </p:txBody>
      </p:sp>
      <p:sp>
        <p:nvSpPr>
          <p:cNvPr id="19" name="文本框 58"/>
          <p:cNvSpPr txBox="1"/>
          <p:nvPr/>
        </p:nvSpPr>
        <p:spPr>
          <a:xfrm>
            <a:off x="3363007" y="3346450"/>
            <a:ext cx="3173890" cy="584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32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实验结果</a:t>
            </a:r>
          </a:p>
        </p:txBody>
      </p:sp>
      <p:sp>
        <p:nvSpPr>
          <p:cNvPr id="20" name="文本框 59"/>
          <p:cNvSpPr txBox="1"/>
          <p:nvPr/>
        </p:nvSpPr>
        <p:spPr>
          <a:xfrm>
            <a:off x="3363005" y="2773364"/>
            <a:ext cx="2098267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6000" b="1" i="1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defRPr>
            </a:lvl1pPr>
          </a:lstStyle>
          <a:p>
            <a:pPr>
              <a:defRPr/>
            </a:pPr>
            <a:r>
              <a:rPr lang="en-US" altLang="zh-CN" sz="32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Part Four</a:t>
            </a:r>
            <a:endParaRPr lang="zh-CN" altLang="en-US" sz="32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1" name="等腰三角形 20"/>
          <p:cNvSpPr/>
          <p:nvPr/>
        </p:nvSpPr>
        <p:spPr>
          <a:xfrm rot="9233090">
            <a:off x="8731250" y="2454275"/>
            <a:ext cx="266700" cy="230188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FFC20F"/>
              </a:solidFill>
              <a:ea typeface="幼圆"/>
            </a:endParaRPr>
          </a:p>
        </p:txBody>
      </p:sp>
      <p:sp>
        <p:nvSpPr>
          <p:cNvPr id="22" name="等腰三角形 21"/>
          <p:cNvSpPr/>
          <p:nvPr/>
        </p:nvSpPr>
        <p:spPr>
          <a:xfrm rot="15569576">
            <a:off x="8378826" y="3128963"/>
            <a:ext cx="396875" cy="342900"/>
          </a:xfrm>
          <a:prstGeom prst="triangle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FFC20F"/>
              </a:solidFill>
              <a:ea typeface="幼圆"/>
            </a:endParaRPr>
          </a:p>
        </p:txBody>
      </p:sp>
      <p:sp>
        <p:nvSpPr>
          <p:cNvPr id="23" name="等腰三角形 22"/>
          <p:cNvSpPr/>
          <p:nvPr/>
        </p:nvSpPr>
        <p:spPr>
          <a:xfrm rot="21371394">
            <a:off x="8247063" y="1804989"/>
            <a:ext cx="266700" cy="230187"/>
          </a:xfrm>
          <a:prstGeom prst="triangle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FFC20F"/>
              </a:solidFill>
              <a:ea typeface="幼圆"/>
            </a:endParaRPr>
          </a:p>
        </p:txBody>
      </p:sp>
      <p:sp>
        <p:nvSpPr>
          <p:cNvPr id="24" name="等腰三角形 23"/>
          <p:cNvSpPr/>
          <p:nvPr/>
        </p:nvSpPr>
        <p:spPr>
          <a:xfrm rot="12912161">
            <a:off x="9288463" y="3487739"/>
            <a:ext cx="944562" cy="815975"/>
          </a:xfrm>
          <a:prstGeom prst="triangl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FFC20F"/>
              </a:solidFill>
              <a:ea typeface="幼圆"/>
            </a:endParaRPr>
          </a:p>
        </p:txBody>
      </p:sp>
      <p:sp>
        <p:nvSpPr>
          <p:cNvPr id="25" name="等腰三角形 24"/>
          <p:cNvSpPr/>
          <p:nvPr/>
        </p:nvSpPr>
        <p:spPr>
          <a:xfrm rot="12912161">
            <a:off x="9156700" y="3427413"/>
            <a:ext cx="1176338" cy="1014412"/>
          </a:xfrm>
          <a:prstGeom prst="triangl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FFC20F"/>
              </a:solidFill>
              <a:ea typeface="幼圆"/>
            </a:endParaRPr>
          </a:p>
        </p:txBody>
      </p:sp>
      <p:sp>
        <p:nvSpPr>
          <p:cNvPr id="26" name="椭圆 25"/>
          <p:cNvSpPr/>
          <p:nvPr/>
        </p:nvSpPr>
        <p:spPr>
          <a:xfrm rot="9110320">
            <a:off x="10477500" y="3792539"/>
            <a:ext cx="114300" cy="115887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FFFFFF"/>
              </a:solidFill>
              <a:ea typeface="幼圆"/>
            </a:endParaRPr>
          </a:p>
        </p:txBody>
      </p:sp>
      <p:sp>
        <p:nvSpPr>
          <p:cNvPr id="27" name="椭圆 26"/>
          <p:cNvSpPr/>
          <p:nvPr/>
        </p:nvSpPr>
        <p:spPr>
          <a:xfrm rot="9110320">
            <a:off x="9388475" y="4295775"/>
            <a:ext cx="115888" cy="115888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FFFFFF"/>
              </a:solidFill>
              <a:ea typeface="幼圆"/>
            </a:endParaRPr>
          </a:p>
        </p:txBody>
      </p:sp>
      <p:sp>
        <p:nvSpPr>
          <p:cNvPr id="28" name="椭圆 27"/>
          <p:cNvSpPr/>
          <p:nvPr/>
        </p:nvSpPr>
        <p:spPr>
          <a:xfrm rot="9110320">
            <a:off x="9505950" y="3132139"/>
            <a:ext cx="114300" cy="115887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FFFFFF"/>
              </a:solidFill>
              <a:ea typeface="幼圆"/>
            </a:endParaRPr>
          </a:p>
        </p:txBody>
      </p:sp>
      <p:sp>
        <p:nvSpPr>
          <p:cNvPr id="29" name="等腰三角形 28"/>
          <p:cNvSpPr/>
          <p:nvPr/>
        </p:nvSpPr>
        <p:spPr>
          <a:xfrm rot="18210217">
            <a:off x="7838282" y="2162970"/>
            <a:ext cx="127000" cy="109537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FFC20F"/>
              </a:solidFill>
              <a:ea typeface="幼圆"/>
            </a:endParaRPr>
          </a:p>
        </p:txBody>
      </p:sp>
      <p:sp>
        <p:nvSpPr>
          <p:cNvPr id="30" name="等腰三角形 29"/>
          <p:cNvSpPr/>
          <p:nvPr/>
        </p:nvSpPr>
        <p:spPr>
          <a:xfrm rot="8748521">
            <a:off x="8196264" y="2314575"/>
            <a:ext cx="128587" cy="109538"/>
          </a:xfrm>
          <a:prstGeom prst="triangle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FFC20F"/>
              </a:solidFill>
              <a:ea typeface="幼圆"/>
            </a:endParaRPr>
          </a:p>
        </p:txBody>
      </p:sp>
      <p:cxnSp>
        <p:nvCxnSpPr>
          <p:cNvPr id="31" name="Straight Connector 13"/>
          <p:cNvCxnSpPr>
            <a:cxnSpLocks noChangeShapeType="1"/>
          </p:cNvCxnSpPr>
          <p:nvPr/>
        </p:nvCxnSpPr>
        <p:spPr bwMode="auto">
          <a:xfrm flipH="1">
            <a:off x="1524000" y="4110038"/>
            <a:ext cx="6732588" cy="0"/>
          </a:xfrm>
          <a:prstGeom prst="line">
            <a:avLst/>
          </a:prstGeom>
          <a:noFill/>
          <a:ln w="19050" cap="sq" algn="ctr">
            <a:solidFill>
              <a:schemeClr val="accent1"/>
            </a:solidFill>
            <a:miter lim="800000"/>
            <a:headEnd type="oval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126B9-07AC-4BAF-B3D7-FAC1D3999DA4}" type="slidenum">
              <a:rPr lang="zh-CN" altLang="en-US" smtClean="0"/>
              <a:pPr/>
              <a:t>17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05218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683">
        <p:split orient="vert"/>
      </p:transition>
    </mc:Choice>
    <mc:Fallback xmlns="">
      <p:transition spd="slow" advTm="683">
        <p:split orient="vert"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20"/>
          <p:cNvSpPr txBox="1"/>
          <p:nvPr/>
        </p:nvSpPr>
        <p:spPr>
          <a:xfrm>
            <a:off x="1233556" y="357012"/>
            <a:ext cx="65693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方正兰亭粗黑_GBK" panose="02000000000000000000" pitchFamily="2" charset="-122"/>
                <a:ea typeface="方正兰亭粗黑_GBK" panose="02000000000000000000" pitchFamily="2" charset="-122"/>
              </a:rPr>
              <a:t>实验结果</a:t>
            </a:r>
          </a:p>
        </p:txBody>
      </p:sp>
      <p:sp>
        <p:nvSpPr>
          <p:cNvPr id="22" name="任意多边形 21"/>
          <p:cNvSpPr/>
          <p:nvPr/>
        </p:nvSpPr>
        <p:spPr>
          <a:xfrm flipH="1">
            <a:off x="1341487" y="780336"/>
            <a:ext cx="2853178" cy="45719"/>
          </a:xfrm>
          <a:custGeom>
            <a:avLst/>
            <a:gdLst>
              <a:gd name="connsiteX0" fmla="*/ 7977051 w 7977051"/>
              <a:gd name="connsiteY0" fmla="*/ 0 h 31619"/>
              <a:gd name="connsiteX1" fmla="*/ 0 w 7977051"/>
              <a:gd name="connsiteY1" fmla="*/ 0 h 31619"/>
              <a:gd name="connsiteX2" fmla="*/ 0 w 7977051"/>
              <a:gd name="connsiteY2" fmla="*/ 31619 h 31619"/>
              <a:gd name="connsiteX3" fmla="*/ 7977051 w 7977051"/>
              <a:gd name="connsiteY3" fmla="*/ 31619 h 31619"/>
              <a:gd name="connsiteX4" fmla="*/ 7977051 w 7977051"/>
              <a:gd name="connsiteY4" fmla="*/ 15810 h 31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77051" h="31619">
                <a:moveTo>
                  <a:pt x="7977051" y="0"/>
                </a:moveTo>
                <a:lnTo>
                  <a:pt x="0" y="0"/>
                </a:lnTo>
                <a:lnTo>
                  <a:pt x="0" y="31619"/>
                </a:lnTo>
                <a:lnTo>
                  <a:pt x="7977051" y="31619"/>
                </a:lnTo>
                <a:lnTo>
                  <a:pt x="7977051" y="1581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02" y="364144"/>
            <a:ext cx="812064" cy="812064"/>
          </a:xfrm>
          <a:prstGeom prst="rect">
            <a:avLst/>
          </a:prstGeom>
        </p:spPr>
      </p:pic>
      <p:sp>
        <p:nvSpPr>
          <p:cNvPr id="25" name="灯片编号占位符 2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126B9-07AC-4BAF-B3D7-FAC1D3999DA4}" type="slidenum">
              <a:rPr lang="zh-CN" altLang="en-US" smtClean="0"/>
              <a:pPr/>
              <a:t>18</a:t>
            </a:fld>
            <a:endParaRPr lang="zh-CN" altLang="en-US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0A38D6C2-92EB-4124-8DBF-B124DB1CA325}"/>
              </a:ext>
            </a:extLst>
          </p:cNvPr>
          <p:cNvSpPr txBox="1"/>
          <p:nvPr/>
        </p:nvSpPr>
        <p:spPr>
          <a:xfrm>
            <a:off x="896814" y="1776046"/>
            <a:ext cx="10374924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数据集</a:t>
            </a:r>
            <a:endParaRPr lang="en-US" altLang="zh-CN" sz="2000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三维模型</a:t>
            </a:r>
            <a:r>
              <a:rPr lang="en-US" altLang="zh-CN" sz="20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: </a:t>
            </a:r>
            <a:r>
              <a:rPr lang="en-US" altLang="zh-CN" sz="2000" dirty="0" err="1">
                <a:solidFill>
                  <a:schemeClr val="bg2">
                    <a:lumMod val="10000"/>
                  </a:schemeClr>
                </a:solidFill>
                <a:latin typeface="+mn-ea"/>
              </a:rPr>
              <a:t>Shapenet</a:t>
            </a:r>
            <a:endParaRPr lang="en-US" altLang="zh-CN" sz="2000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视角估计</a:t>
            </a:r>
            <a:r>
              <a:rPr lang="en-US" altLang="zh-CN" sz="20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: </a:t>
            </a:r>
            <a:r>
              <a:rPr lang="en-US" altLang="zh-CN" sz="2000" dirty="0" err="1">
                <a:solidFill>
                  <a:schemeClr val="bg2">
                    <a:lumMod val="10000"/>
                  </a:schemeClr>
                </a:solidFill>
                <a:latin typeface="+mn-ea"/>
              </a:rPr>
              <a:t>Pascal3D</a:t>
            </a:r>
            <a:r>
              <a:rPr lang="en-US" altLang="zh-CN" sz="20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+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真实图片</a:t>
            </a:r>
            <a:r>
              <a:rPr lang="en-US" altLang="zh-CN" sz="20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: </a:t>
            </a:r>
            <a:r>
              <a:rPr lang="en-US" altLang="zh-CN" sz="2000" dirty="0" err="1">
                <a:solidFill>
                  <a:schemeClr val="bg2">
                    <a:lumMod val="10000"/>
                  </a:schemeClr>
                </a:solidFill>
                <a:latin typeface="+mn-ea"/>
              </a:rPr>
              <a:t>GoogleImage</a:t>
            </a:r>
            <a:endParaRPr lang="en-US" altLang="zh-CN" sz="2000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endParaRPr lang="en-US" altLang="zh-CN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对比方法</a:t>
            </a:r>
            <a:endParaRPr lang="en-US" altLang="zh-CN" sz="2400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图形学方法</a:t>
            </a:r>
            <a:endParaRPr lang="en-US" altLang="zh-CN" sz="2000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Mesh Saliency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视角熵</a:t>
            </a:r>
            <a:endParaRPr lang="en-US" altLang="zh-CN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度量学习方法</a:t>
            </a:r>
            <a:endParaRPr lang="en-US" altLang="zh-CN" sz="2000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所有方法都参考原始论文实现</a:t>
            </a:r>
          </a:p>
        </p:txBody>
      </p:sp>
    </p:spTree>
    <p:extLst>
      <p:ext uri="{BB962C8B-B14F-4D97-AF65-F5344CB8AC3E}">
        <p14:creationId xmlns:p14="http://schemas.microsoft.com/office/powerpoint/2010/main" val="804733019"/>
      </p:ext>
    </p:extLst>
  </p:cSld>
  <p:clrMapOvr>
    <a:masterClrMapping/>
  </p:clrMapOvr>
  <p:transition spd="med" advTm="19908">
    <p:pull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20"/>
          <p:cNvSpPr txBox="1"/>
          <p:nvPr/>
        </p:nvSpPr>
        <p:spPr>
          <a:xfrm>
            <a:off x="1233556" y="357012"/>
            <a:ext cx="65693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方正兰亭粗黑_GBK" panose="02000000000000000000" pitchFamily="2" charset="-122"/>
                <a:ea typeface="方正兰亭粗黑_GBK" panose="02000000000000000000" pitchFamily="2" charset="-122"/>
              </a:rPr>
              <a:t>实验结果</a:t>
            </a:r>
          </a:p>
        </p:txBody>
      </p:sp>
      <p:sp>
        <p:nvSpPr>
          <p:cNvPr id="22" name="任意多边形 21"/>
          <p:cNvSpPr/>
          <p:nvPr/>
        </p:nvSpPr>
        <p:spPr>
          <a:xfrm flipH="1">
            <a:off x="1341487" y="780336"/>
            <a:ext cx="2853178" cy="45719"/>
          </a:xfrm>
          <a:custGeom>
            <a:avLst/>
            <a:gdLst>
              <a:gd name="connsiteX0" fmla="*/ 7977051 w 7977051"/>
              <a:gd name="connsiteY0" fmla="*/ 0 h 31619"/>
              <a:gd name="connsiteX1" fmla="*/ 0 w 7977051"/>
              <a:gd name="connsiteY1" fmla="*/ 0 h 31619"/>
              <a:gd name="connsiteX2" fmla="*/ 0 w 7977051"/>
              <a:gd name="connsiteY2" fmla="*/ 31619 h 31619"/>
              <a:gd name="connsiteX3" fmla="*/ 7977051 w 7977051"/>
              <a:gd name="connsiteY3" fmla="*/ 31619 h 31619"/>
              <a:gd name="connsiteX4" fmla="*/ 7977051 w 7977051"/>
              <a:gd name="connsiteY4" fmla="*/ 15810 h 31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77051" h="31619">
                <a:moveTo>
                  <a:pt x="7977051" y="0"/>
                </a:moveTo>
                <a:lnTo>
                  <a:pt x="0" y="0"/>
                </a:lnTo>
                <a:lnTo>
                  <a:pt x="0" y="31619"/>
                </a:lnTo>
                <a:lnTo>
                  <a:pt x="7977051" y="31619"/>
                </a:lnTo>
                <a:lnTo>
                  <a:pt x="7977051" y="1581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02" y="364144"/>
            <a:ext cx="812064" cy="812064"/>
          </a:xfrm>
          <a:prstGeom prst="rect">
            <a:avLst/>
          </a:prstGeom>
        </p:spPr>
      </p:pic>
      <p:sp>
        <p:nvSpPr>
          <p:cNvPr id="24" name="文本框 23"/>
          <p:cNvSpPr txBox="1"/>
          <p:nvPr/>
        </p:nvSpPr>
        <p:spPr>
          <a:xfrm>
            <a:off x="1253876" y="827253"/>
            <a:ext cx="6569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方正兰亭粗黑_GBK" panose="02000000000000000000" pitchFamily="2" charset="-122"/>
                <a:ea typeface="方正兰亭粗黑_GBK" panose="02000000000000000000" pitchFamily="2" charset="-122"/>
              </a:rPr>
              <a:t>和图形学方法对比</a:t>
            </a:r>
            <a:endParaRPr lang="en-US" altLang="zh-CN" dirty="0">
              <a:solidFill>
                <a:schemeClr val="bg2">
                  <a:lumMod val="25000"/>
                </a:schemeClr>
              </a:solidFill>
              <a:latin typeface="方正兰亭粗黑_GBK" panose="02000000000000000000" pitchFamily="2" charset="-122"/>
              <a:ea typeface="方正兰亭粗黑_GBK" panose="02000000000000000000" pitchFamily="2" charset="-122"/>
            </a:endParaRPr>
          </a:p>
        </p:txBody>
      </p:sp>
      <p:sp>
        <p:nvSpPr>
          <p:cNvPr id="25" name="灯片编号占位符 2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126B9-07AC-4BAF-B3D7-FAC1D3999DA4}" type="slidenum">
              <a:rPr lang="zh-CN" altLang="en-US" smtClean="0"/>
              <a:pPr/>
              <a:t>19</a:t>
            </a:fld>
            <a:endParaRPr lang="zh-CN" altLang="en-US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0A38D6C2-92EB-4124-8DBF-B124DB1CA325}"/>
              </a:ext>
            </a:extLst>
          </p:cNvPr>
          <p:cNvSpPr txBox="1"/>
          <p:nvPr/>
        </p:nvSpPr>
        <p:spPr>
          <a:xfrm>
            <a:off x="896814" y="1776046"/>
            <a:ext cx="1037492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最优视角选择</a:t>
            </a:r>
            <a:endParaRPr lang="en-US" altLang="zh-CN" sz="2000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我们的方法</a:t>
            </a:r>
            <a:r>
              <a:rPr lang="en-US" altLang="zh-CN" sz="20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: </a:t>
            </a:r>
            <a:r>
              <a:rPr lang="zh-CN" altLang="en-US" sz="20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左五列</a:t>
            </a:r>
            <a:endParaRPr lang="en-US" altLang="zh-CN" sz="2000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Mesh Saliency: </a:t>
            </a:r>
            <a:r>
              <a:rPr lang="zh-CN" altLang="en-US" sz="20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第六列</a:t>
            </a:r>
            <a:endParaRPr lang="en-US" altLang="zh-CN" sz="2000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视角熵</a:t>
            </a:r>
            <a:r>
              <a:rPr lang="en-US" altLang="zh-CN" sz="20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: </a:t>
            </a:r>
            <a:r>
              <a:rPr lang="zh-CN" altLang="en-US" sz="20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第七列</a:t>
            </a:r>
            <a:endParaRPr lang="en-US" altLang="zh-CN" sz="2000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我们选择的最优视角</a:t>
            </a:r>
            <a:endParaRPr lang="en-US" altLang="zh-CN" sz="2400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符合人们认知</a:t>
            </a:r>
            <a:endParaRPr lang="en-US" altLang="zh-CN" sz="2000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是日常生活常见视角</a:t>
            </a:r>
          </a:p>
        </p:txBody>
      </p:sp>
      <p:pic>
        <p:nvPicPr>
          <p:cNvPr id="1026" name="Picture 2" descr="res">
            <a:extLst>
              <a:ext uri="{FF2B5EF4-FFF2-40B4-BE49-F238E27FC236}">
                <a16:creationId xmlns:a16="http://schemas.microsoft.com/office/drawing/2014/main" id="{8806620B-8EF4-48E7-B30E-83765F9995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35" t="12987" r="9091" b="14502"/>
          <a:stretch>
            <a:fillRect/>
          </a:stretch>
        </p:blipFill>
        <p:spPr bwMode="auto">
          <a:xfrm>
            <a:off x="5983775" y="2124433"/>
            <a:ext cx="5287963" cy="3176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78545564"/>
      </p:ext>
    </p:extLst>
  </p:cSld>
  <p:clrMapOvr>
    <a:masterClrMapping/>
  </p:clrMapOvr>
  <p:transition spd="med" advTm="43485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等腰三角形 20"/>
          <p:cNvSpPr/>
          <p:nvPr/>
        </p:nvSpPr>
        <p:spPr>
          <a:xfrm>
            <a:off x="2506664" y="2681289"/>
            <a:ext cx="1895475" cy="1635125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144000" anchor="ctr"/>
          <a:lstStyle/>
          <a:p>
            <a:pPr algn="ctr">
              <a:defRPr/>
            </a:pPr>
            <a:r>
              <a:rPr lang="zh-CN" altLang="en-US" sz="3600" dirty="0"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目录</a:t>
            </a:r>
          </a:p>
        </p:txBody>
      </p:sp>
      <p:sp>
        <p:nvSpPr>
          <p:cNvPr id="22" name="等腰三角形 21"/>
          <p:cNvSpPr/>
          <p:nvPr/>
        </p:nvSpPr>
        <p:spPr>
          <a:xfrm>
            <a:off x="2287589" y="2422525"/>
            <a:ext cx="2333625" cy="2012950"/>
          </a:xfrm>
          <a:prstGeom prst="triangle">
            <a:avLst/>
          </a:prstGeom>
          <a:noFill/>
          <a:ln>
            <a:solidFill>
              <a:schemeClr val="accent1"/>
            </a:solidFill>
            <a:prstDash val="lgDashDot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cxnSp>
        <p:nvCxnSpPr>
          <p:cNvPr id="23" name="直接连接符 22"/>
          <p:cNvCxnSpPr>
            <a:endCxn id="22" idx="0"/>
          </p:cNvCxnSpPr>
          <p:nvPr/>
        </p:nvCxnSpPr>
        <p:spPr>
          <a:xfrm>
            <a:off x="3454400" y="1"/>
            <a:ext cx="0" cy="2422525"/>
          </a:xfrm>
          <a:prstGeom prst="line">
            <a:avLst/>
          </a:prstGeom>
          <a:ln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 flipH="1">
            <a:off x="3454400" y="4448175"/>
            <a:ext cx="0" cy="2413000"/>
          </a:xfrm>
          <a:prstGeom prst="line">
            <a:avLst/>
          </a:prstGeom>
          <a:ln>
            <a:solidFill>
              <a:schemeClr val="tx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11"/>
          <p:cNvSpPr txBox="1">
            <a:spLocks noChangeArrowheads="1"/>
          </p:cNvSpPr>
          <p:nvPr/>
        </p:nvSpPr>
        <p:spPr bwMode="auto">
          <a:xfrm>
            <a:off x="5897564" y="1789112"/>
            <a:ext cx="424497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引言</a:t>
            </a:r>
          </a:p>
        </p:txBody>
      </p:sp>
      <p:cxnSp>
        <p:nvCxnSpPr>
          <p:cNvPr id="26" name="直接连接符 25"/>
          <p:cNvCxnSpPr/>
          <p:nvPr/>
        </p:nvCxnSpPr>
        <p:spPr>
          <a:xfrm flipH="1">
            <a:off x="5521326" y="1601789"/>
            <a:ext cx="498475" cy="649287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13"/>
          <p:cNvSpPr txBox="1">
            <a:spLocks noChangeArrowheads="1"/>
          </p:cNvSpPr>
          <p:nvPr/>
        </p:nvSpPr>
        <p:spPr bwMode="auto">
          <a:xfrm>
            <a:off x="5322888" y="1312864"/>
            <a:ext cx="385762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4000" dirty="0">
                <a:solidFill>
                  <a:schemeClr val="accent1">
                    <a:lumMod val="75000"/>
                  </a:schemeClr>
                </a:solidFill>
                <a:latin typeface="华康俪金黑W8" panose="020B0809000000000000" pitchFamily="49" charset="-122"/>
                <a:ea typeface="华康俪金黑W8" panose="020B0809000000000000" pitchFamily="49" charset="-122"/>
              </a:rPr>
              <a:t>1</a:t>
            </a:r>
            <a:endParaRPr lang="zh-CN" altLang="en-US" sz="4000" dirty="0">
              <a:solidFill>
                <a:schemeClr val="accent1">
                  <a:lumMod val="75000"/>
                </a:schemeClr>
              </a:solidFill>
              <a:latin typeface="华康俪金黑W8" panose="020B0809000000000000" pitchFamily="49" charset="-122"/>
              <a:ea typeface="华康俪金黑W8" panose="020B0809000000000000" pitchFamily="49" charset="-122"/>
            </a:endParaRPr>
          </a:p>
        </p:txBody>
      </p:sp>
      <p:sp>
        <p:nvSpPr>
          <p:cNvPr id="28" name="文本框 15"/>
          <p:cNvSpPr txBox="1">
            <a:spLocks noChangeArrowheads="1"/>
          </p:cNvSpPr>
          <p:nvPr/>
        </p:nvSpPr>
        <p:spPr bwMode="auto">
          <a:xfrm>
            <a:off x="5897564" y="2887662"/>
            <a:ext cx="424497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相关工作</a:t>
            </a:r>
          </a:p>
        </p:txBody>
      </p:sp>
      <p:cxnSp>
        <p:nvCxnSpPr>
          <p:cNvPr id="29" name="直接连接符 28"/>
          <p:cNvCxnSpPr/>
          <p:nvPr/>
        </p:nvCxnSpPr>
        <p:spPr>
          <a:xfrm flipH="1">
            <a:off x="5521326" y="2698751"/>
            <a:ext cx="498475" cy="650875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17"/>
          <p:cNvSpPr txBox="1">
            <a:spLocks noChangeArrowheads="1"/>
          </p:cNvSpPr>
          <p:nvPr/>
        </p:nvSpPr>
        <p:spPr bwMode="auto">
          <a:xfrm>
            <a:off x="5322888" y="2409826"/>
            <a:ext cx="385762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4000">
                <a:solidFill>
                  <a:schemeClr val="accent1">
                    <a:lumMod val="75000"/>
                  </a:schemeClr>
                </a:solidFill>
                <a:latin typeface="华康俪金黑W8" panose="020B0809000000000000" pitchFamily="49" charset="-122"/>
                <a:ea typeface="华康俪金黑W8" panose="020B0809000000000000" pitchFamily="49" charset="-122"/>
              </a:rPr>
              <a:t>2</a:t>
            </a:r>
            <a:endParaRPr lang="zh-CN" altLang="en-US" sz="4000">
              <a:solidFill>
                <a:schemeClr val="accent1">
                  <a:lumMod val="75000"/>
                </a:schemeClr>
              </a:solidFill>
              <a:latin typeface="华康俪金黑W8" panose="020B0809000000000000" pitchFamily="49" charset="-122"/>
              <a:ea typeface="华康俪金黑W8" panose="020B0809000000000000" pitchFamily="49" charset="-122"/>
            </a:endParaRPr>
          </a:p>
        </p:txBody>
      </p:sp>
      <p:sp>
        <p:nvSpPr>
          <p:cNvPr id="31" name="文本框 19"/>
          <p:cNvSpPr txBox="1">
            <a:spLocks noChangeArrowheads="1"/>
          </p:cNvSpPr>
          <p:nvPr/>
        </p:nvSpPr>
        <p:spPr bwMode="auto">
          <a:xfrm>
            <a:off x="5897564" y="3986212"/>
            <a:ext cx="424497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方法介绍</a:t>
            </a:r>
          </a:p>
        </p:txBody>
      </p:sp>
      <p:cxnSp>
        <p:nvCxnSpPr>
          <p:cNvPr id="32" name="直接连接符 31"/>
          <p:cNvCxnSpPr/>
          <p:nvPr/>
        </p:nvCxnSpPr>
        <p:spPr>
          <a:xfrm flipH="1">
            <a:off x="5521326" y="3797301"/>
            <a:ext cx="498475" cy="650875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21"/>
          <p:cNvSpPr txBox="1">
            <a:spLocks noChangeArrowheads="1"/>
          </p:cNvSpPr>
          <p:nvPr/>
        </p:nvSpPr>
        <p:spPr bwMode="auto">
          <a:xfrm>
            <a:off x="5322888" y="3508376"/>
            <a:ext cx="385762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4000">
                <a:solidFill>
                  <a:schemeClr val="accent1">
                    <a:lumMod val="75000"/>
                  </a:schemeClr>
                </a:solidFill>
                <a:latin typeface="华康俪金黑W8" panose="020B0809000000000000" pitchFamily="49" charset="-122"/>
                <a:ea typeface="华康俪金黑W8" panose="020B0809000000000000" pitchFamily="49" charset="-122"/>
              </a:rPr>
              <a:t>3</a:t>
            </a:r>
            <a:endParaRPr lang="zh-CN" altLang="en-US" sz="4000">
              <a:solidFill>
                <a:schemeClr val="accent1">
                  <a:lumMod val="75000"/>
                </a:schemeClr>
              </a:solidFill>
              <a:latin typeface="华康俪金黑W8" panose="020B0809000000000000" pitchFamily="49" charset="-122"/>
              <a:ea typeface="华康俪金黑W8" panose="020B0809000000000000" pitchFamily="49" charset="-122"/>
            </a:endParaRPr>
          </a:p>
        </p:txBody>
      </p:sp>
      <p:sp>
        <p:nvSpPr>
          <p:cNvPr id="34" name="文本框 23"/>
          <p:cNvSpPr txBox="1">
            <a:spLocks noChangeArrowheads="1"/>
          </p:cNvSpPr>
          <p:nvPr/>
        </p:nvSpPr>
        <p:spPr bwMode="auto">
          <a:xfrm>
            <a:off x="5897564" y="5084762"/>
            <a:ext cx="424497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实验结果</a:t>
            </a:r>
          </a:p>
        </p:txBody>
      </p:sp>
      <p:cxnSp>
        <p:nvCxnSpPr>
          <p:cNvPr id="35" name="直接连接符 34"/>
          <p:cNvCxnSpPr/>
          <p:nvPr/>
        </p:nvCxnSpPr>
        <p:spPr>
          <a:xfrm flipH="1">
            <a:off x="5521326" y="4895850"/>
            <a:ext cx="498475" cy="649288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25"/>
          <p:cNvSpPr txBox="1">
            <a:spLocks noChangeArrowheads="1"/>
          </p:cNvSpPr>
          <p:nvPr/>
        </p:nvSpPr>
        <p:spPr bwMode="auto">
          <a:xfrm>
            <a:off x="5322888" y="4606926"/>
            <a:ext cx="385762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4000">
                <a:solidFill>
                  <a:schemeClr val="accent1">
                    <a:lumMod val="75000"/>
                  </a:schemeClr>
                </a:solidFill>
                <a:latin typeface="华康俪金黑W8" panose="020B0809000000000000" pitchFamily="49" charset="-122"/>
                <a:ea typeface="华康俪金黑W8" panose="020B0809000000000000" pitchFamily="49" charset="-122"/>
              </a:rPr>
              <a:t>4</a:t>
            </a:r>
            <a:endParaRPr lang="zh-CN" altLang="en-US" sz="4000">
              <a:solidFill>
                <a:schemeClr val="accent1">
                  <a:lumMod val="75000"/>
                </a:schemeClr>
              </a:solidFill>
              <a:latin typeface="华康俪金黑W8" panose="020B0809000000000000" pitchFamily="49" charset="-122"/>
              <a:ea typeface="华康俪金黑W8" panose="020B0809000000000000" pitchFamily="49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126B9-07AC-4BAF-B3D7-FAC1D3999DA4}" type="slidenum">
              <a:rPr lang="zh-CN" altLang="en-US" smtClean="0"/>
              <a:pPr/>
              <a:t>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00346599"/>
      </p:ext>
    </p:extLst>
  </p:cSld>
  <p:clrMapOvr>
    <a:masterClrMapping/>
  </p:clrMapOvr>
  <p:transition spd="med" advTm="18876">
    <p:pull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20"/>
          <p:cNvSpPr txBox="1"/>
          <p:nvPr/>
        </p:nvSpPr>
        <p:spPr>
          <a:xfrm>
            <a:off x="1233556" y="357012"/>
            <a:ext cx="65693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方正兰亭粗黑_GBK" panose="02000000000000000000" pitchFamily="2" charset="-122"/>
                <a:ea typeface="方正兰亭粗黑_GBK" panose="02000000000000000000" pitchFamily="2" charset="-122"/>
              </a:rPr>
              <a:t>实验结果</a:t>
            </a:r>
          </a:p>
        </p:txBody>
      </p:sp>
      <p:sp>
        <p:nvSpPr>
          <p:cNvPr id="22" name="任意多边形 21"/>
          <p:cNvSpPr/>
          <p:nvPr/>
        </p:nvSpPr>
        <p:spPr>
          <a:xfrm flipH="1">
            <a:off x="1341487" y="780336"/>
            <a:ext cx="2853178" cy="45719"/>
          </a:xfrm>
          <a:custGeom>
            <a:avLst/>
            <a:gdLst>
              <a:gd name="connsiteX0" fmla="*/ 7977051 w 7977051"/>
              <a:gd name="connsiteY0" fmla="*/ 0 h 31619"/>
              <a:gd name="connsiteX1" fmla="*/ 0 w 7977051"/>
              <a:gd name="connsiteY1" fmla="*/ 0 h 31619"/>
              <a:gd name="connsiteX2" fmla="*/ 0 w 7977051"/>
              <a:gd name="connsiteY2" fmla="*/ 31619 h 31619"/>
              <a:gd name="connsiteX3" fmla="*/ 7977051 w 7977051"/>
              <a:gd name="connsiteY3" fmla="*/ 31619 h 31619"/>
              <a:gd name="connsiteX4" fmla="*/ 7977051 w 7977051"/>
              <a:gd name="connsiteY4" fmla="*/ 15810 h 31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77051" h="31619">
                <a:moveTo>
                  <a:pt x="7977051" y="0"/>
                </a:moveTo>
                <a:lnTo>
                  <a:pt x="0" y="0"/>
                </a:lnTo>
                <a:lnTo>
                  <a:pt x="0" y="31619"/>
                </a:lnTo>
                <a:lnTo>
                  <a:pt x="7977051" y="31619"/>
                </a:lnTo>
                <a:lnTo>
                  <a:pt x="7977051" y="1581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02" y="364144"/>
            <a:ext cx="812064" cy="812064"/>
          </a:xfrm>
          <a:prstGeom prst="rect">
            <a:avLst/>
          </a:prstGeom>
        </p:spPr>
      </p:pic>
      <p:sp>
        <p:nvSpPr>
          <p:cNvPr id="24" name="文本框 23"/>
          <p:cNvSpPr txBox="1"/>
          <p:nvPr/>
        </p:nvSpPr>
        <p:spPr>
          <a:xfrm>
            <a:off x="1253876" y="827253"/>
            <a:ext cx="6569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方正兰亭粗黑_GBK" panose="02000000000000000000" pitchFamily="2" charset="-122"/>
                <a:ea typeface="方正兰亭粗黑_GBK" panose="02000000000000000000" pitchFamily="2" charset="-122"/>
              </a:rPr>
              <a:t>度量学习方法</a:t>
            </a:r>
            <a:endParaRPr lang="en-US" altLang="zh-CN" dirty="0">
              <a:solidFill>
                <a:schemeClr val="bg2">
                  <a:lumMod val="25000"/>
                </a:schemeClr>
              </a:solidFill>
              <a:latin typeface="方正兰亭粗黑_GBK" panose="02000000000000000000" pitchFamily="2" charset="-122"/>
              <a:ea typeface="方正兰亭粗黑_GBK" panose="02000000000000000000" pitchFamily="2" charset="-122"/>
            </a:endParaRPr>
          </a:p>
        </p:txBody>
      </p:sp>
      <p:sp>
        <p:nvSpPr>
          <p:cNvPr id="25" name="灯片编号占位符 2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126B9-07AC-4BAF-B3D7-FAC1D3999DA4}" type="slidenum">
              <a:rPr lang="zh-CN" altLang="en-US" smtClean="0"/>
              <a:pPr/>
              <a:t>20</a:t>
            </a:fld>
            <a:endParaRPr lang="zh-CN" altLang="en-US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0A38D6C2-92EB-4124-8DBF-B124DB1CA325}"/>
              </a:ext>
            </a:extLst>
          </p:cNvPr>
          <p:cNvSpPr txBox="1"/>
          <p:nvPr/>
        </p:nvSpPr>
        <p:spPr>
          <a:xfrm>
            <a:off x="896814" y="1776046"/>
            <a:ext cx="10374924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度量学习</a:t>
            </a:r>
            <a:endParaRPr lang="en-US" altLang="zh-CN" sz="2000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在严格对齐的数据集上效果很好</a:t>
            </a:r>
            <a:endParaRPr lang="en-US" altLang="zh-CN" sz="2000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设计严格对齐数据集测试效果很好</a:t>
            </a:r>
            <a:endParaRPr lang="en-US" altLang="zh-CN" sz="2000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真实图片上并不能提取视角信息</a:t>
            </a:r>
            <a:endParaRPr lang="en-US" altLang="zh-CN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视角估计应与物体检测结合起来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7417D21-F807-4080-AC02-24CE37B2FD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9825" y="2076284"/>
            <a:ext cx="5273675" cy="3954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>
            <a:extLst>
              <a:ext uri="{FF2B5EF4-FFF2-40B4-BE49-F238E27FC236}">
                <a16:creationId xmlns:a16="http://schemas.microsoft.com/office/drawing/2014/main" id="{EDA3E7AC-AFA6-403B-A34F-D4160AEEC3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46"/>
          <a:stretch>
            <a:fillRect/>
          </a:stretch>
        </p:blipFill>
        <p:spPr bwMode="auto">
          <a:xfrm>
            <a:off x="896814" y="4053515"/>
            <a:ext cx="4460631" cy="26492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77458600"/>
      </p:ext>
    </p:extLst>
  </p:cSld>
  <p:clrMapOvr>
    <a:masterClrMapping/>
  </p:clrMapOvr>
  <p:transition spd="med" advTm="33817">
    <p:pull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20"/>
          <p:cNvSpPr txBox="1"/>
          <p:nvPr/>
        </p:nvSpPr>
        <p:spPr>
          <a:xfrm>
            <a:off x="1233556" y="357012"/>
            <a:ext cx="65693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方正兰亭粗黑_GBK" panose="02000000000000000000" pitchFamily="2" charset="-122"/>
                <a:ea typeface="方正兰亭粗黑_GBK" panose="02000000000000000000" pitchFamily="2" charset="-122"/>
              </a:rPr>
              <a:t>实验结果</a:t>
            </a:r>
          </a:p>
        </p:txBody>
      </p:sp>
      <p:sp>
        <p:nvSpPr>
          <p:cNvPr id="22" name="任意多边形 21"/>
          <p:cNvSpPr/>
          <p:nvPr/>
        </p:nvSpPr>
        <p:spPr>
          <a:xfrm flipH="1">
            <a:off x="1341487" y="780336"/>
            <a:ext cx="2853178" cy="45719"/>
          </a:xfrm>
          <a:custGeom>
            <a:avLst/>
            <a:gdLst>
              <a:gd name="connsiteX0" fmla="*/ 7977051 w 7977051"/>
              <a:gd name="connsiteY0" fmla="*/ 0 h 31619"/>
              <a:gd name="connsiteX1" fmla="*/ 0 w 7977051"/>
              <a:gd name="connsiteY1" fmla="*/ 0 h 31619"/>
              <a:gd name="connsiteX2" fmla="*/ 0 w 7977051"/>
              <a:gd name="connsiteY2" fmla="*/ 31619 h 31619"/>
              <a:gd name="connsiteX3" fmla="*/ 7977051 w 7977051"/>
              <a:gd name="connsiteY3" fmla="*/ 31619 h 31619"/>
              <a:gd name="connsiteX4" fmla="*/ 7977051 w 7977051"/>
              <a:gd name="connsiteY4" fmla="*/ 15810 h 31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77051" h="31619">
                <a:moveTo>
                  <a:pt x="7977051" y="0"/>
                </a:moveTo>
                <a:lnTo>
                  <a:pt x="0" y="0"/>
                </a:lnTo>
                <a:lnTo>
                  <a:pt x="0" y="31619"/>
                </a:lnTo>
                <a:lnTo>
                  <a:pt x="7977051" y="31619"/>
                </a:lnTo>
                <a:lnTo>
                  <a:pt x="7977051" y="1581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02" y="364144"/>
            <a:ext cx="812064" cy="812064"/>
          </a:xfrm>
          <a:prstGeom prst="rect">
            <a:avLst/>
          </a:prstGeom>
        </p:spPr>
      </p:pic>
      <p:sp>
        <p:nvSpPr>
          <p:cNvPr id="24" name="文本框 23"/>
          <p:cNvSpPr txBox="1"/>
          <p:nvPr/>
        </p:nvSpPr>
        <p:spPr>
          <a:xfrm>
            <a:off x="1253876" y="827253"/>
            <a:ext cx="6569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方正兰亭粗黑_GBK" panose="02000000000000000000" pitchFamily="2" charset="-122"/>
                <a:ea typeface="方正兰亭粗黑_GBK" panose="02000000000000000000" pitchFamily="2" charset="-122"/>
              </a:rPr>
              <a:t>度量学习方法</a:t>
            </a:r>
            <a:endParaRPr lang="en-US" altLang="zh-CN" dirty="0">
              <a:solidFill>
                <a:schemeClr val="bg2">
                  <a:lumMod val="25000"/>
                </a:schemeClr>
              </a:solidFill>
              <a:latin typeface="方正兰亭粗黑_GBK" panose="02000000000000000000" pitchFamily="2" charset="-122"/>
              <a:ea typeface="方正兰亭粗黑_GBK" panose="02000000000000000000" pitchFamily="2" charset="-122"/>
            </a:endParaRPr>
          </a:p>
        </p:txBody>
      </p:sp>
      <p:sp>
        <p:nvSpPr>
          <p:cNvPr id="25" name="灯片编号占位符 2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126B9-07AC-4BAF-B3D7-FAC1D3999DA4}" type="slidenum">
              <a:rPr lang="zh-CN" altLang="en-US" smtClean="0"/>
              <a:pPr/>
              <a:t>21</a:t>
            </a:fld>
            <a:endParaRPr lang="zh-CN" altLang="en-US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0A38D6C2-92EB-4124-8DBF-B124DB1CA325}"/>
              </a:ext>
            </a:extLst>
          </p:cNvPr>
          <p:cNvSpPr txBox="1"/>
          <p:nvPr/>
        </p:nvSpPr>
        <p:spPr>
          <a:xfrm>
            <a:off x="896814" y="1776046"/>
            <a:ext cx="1037492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度量学习</a:t>
            </a:r>
            <a:endParaRPr lang="en-US" altLang="zh-CN" sz="2000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在严格对齐的数据集上效果很好</a:t>
            </a:r>
            <a:endParaRPr lang="en-US" altLang="zh-CN" sz="2000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设计严格对齐数据集测试效果很好</a:t>
            </a:r>
            <a:endParaRPr lang="en-US" altLang="zh-CN" sz="2000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真实图片上并不能提取视角信息</a:t>
            </a:r>
            <a:endParaRPr lang="en-US" altLang="zh-CN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视角估计应与物体检测结合起来</a:t>
            </a:r>
            <a:endParaRPr lang="en-US" altLang="zh-CN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得到实验结果验证</a:t>
            </a: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754CE201-4A05-40A6-B076-8F6B3F1902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7121454"/>
              </p:ext>
            </p:extLst>
          </p:nvPr>
        </p:nvGraphicFramePr>
        <p:xfrm>
          <a:off x="6391509" y="3152212"/>
          <a:ext cx="4915148" cy="253895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112673">
                  <a:extLst>
                    <a:ext uri="{9D8B030D-6E8A-4147-A177-3AD203B41FA5}">
                      <a16:colId xmlns:a16="http://schemas.microsoft.com/office/drawing/2014/main" val="452044831"/>
                    </a:ext>
                  </a:extLst>
                </a:gridCol>
                <a:gridCol w="850337">
                  <a:extLst>
                    <a:ext uri="{9D8B030D-6E8A-4147-A177-3AD203B41FA5}">
                      <a16:colId xmlns:a16="http://schemas.microsoft.com/office/drawing/2014/main" val="3267759728"/>
                    </a:ext>
                  </a:extLst>
                </a:gridCol>
                <a:gridCol w="850337">
                  <a:extLst>
                    <a:ext uri="{9D8B030D-6E8A-4147-A177-3AD203B41FA5}">
                      <a16:colId xmlns:a16="http://schemas.microsoft.com/office/drawing/2014/main" val="2420060722"/>
                    </a:ext>
                  </a:extLst>
                </a:gridCol>
                <a:gridCol w="1101801">
                  <a:extLst>
                    <a:ext uri="{9D8B030D-6E8A-4147-A177-3AD203B41FA5}">
                      <a16:colId xmlns:a16="http://schemas.microsoft.com/office/drawing/2014/main" val="1047048033"/>
                    </a:ext>
                  </a:extLst>
                </a:gridCol>
              </a:tblGrid>
              <a:tr h="50779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 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mAP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mAVP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mAVP+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68582619"/>
                  </a:ext>
                </a:extLst>
              </a:tr>
              <a:tr h="50779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Direct classification[20]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N/A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20.5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N/A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72534376"/>
                  </a:ext>
                </a:extLst>
              </a:tr>
              <a:tr h="50779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Vanilla FRCNN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b="1" kern="100" dirty="0">
                          <a:effectLst/>
                        </a:rPr>
                        <a:t>67.2</a:t>
                      </a:r>
                      <a:endParaRPr lang="zh-CN" sz="12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N/A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N/A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41408468"/>
                  </a:ext>
                </a:extLst>
              </a:tr>
              <a:tr h="50779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+az[20]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61.6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b="1" kern="100" dirty="0">
                          <a:effectLst/>
                        </a:rPr>
                        <a:t>36.1</a:t>
                      </a:r>
                      <a:endParaRPr lang="zh-CN" sz="12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N/A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69846350"/>
                  </a:ext>
                </a:extLst>
              </a:tr>
              <a:tr h="50779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+</a:t>
                      </a:r>
                      <a:r>
                        <a:rPr lang="en-US" sz="1600" kern="100" dirty="0" err="1">
                          <a:effectLst/>
                        </a:rPr>
                        <a:t>az</a:t>
                      </a:r>
                      <a:r>
                        <a:rPr lang="en-US" sz="1600" kern="100" dirty="0">
                          <a:effectLst/>
                        </a:rPr>
                        <a:t> +el (Ours)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62.8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33.0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b="1" kern="100" dirty="0">
                          <a:effectLst/>
                        </a:rPr>
                        <a:t>19.5</a:t>
                      </a:r>
                      <a:endParaRPr lang="zh-CN" sz="12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013072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7530230"/>
      </p:ext>
    </p:extLst>
  </p:cSld>
  <p:clrMapOvr>
    <a:masterClrMapping/>
  </p:clrMapOvr>
  <p:transition spd="med" advTm="36931">
    <p:pull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20"/>
          <p:cNvSpPr txBox="1"/>
          <p:nvPr/>
        </p:nvSpPr>
        <p:spPr>
          <a:xfrm>
            <a:off x="1233556" y="357012"/>
            <a:ext cx="65693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方正兰亭粗黑_GBK" panose="02000000000000000000" pitchFamily="2" charset="-122"/>
                <a:ea typeface="方正兰亭粗黑_GBK" panose="02000000000000000000" pitchFamily="2" charset="-122"/>
              </a:rPr>
              <a:t>实验结果</a:t>
            </a:r>
          </a:p>
        </p:txBody>
      </p:sp>
      <p:sp>
        <p:nvSpPr>
          <p:cNvPr id="22" name="任意多边形 21"/>
          <p:cNvSpPr/>
          <p:nvPr/>
        </p:nvSpPr>
        <p:spPr>
          <a:xfrm flipH="1">
            <a:off x="1341487" y="780336"/>
            <a:ext cx="2853178" cy="45719"/>
          </a:xfrm>
          <a:custGeom>
            <a:avLst/>
            <a:gdLst>
              <a:gd name="connsiteX0" fmla="*/ 7977051 w 7977051"/>
              <a:gd name="connsiteY0" fmla="*/ 0 h 31619"/>
              <a:gd name="connsiteX1" fmla="*/ 0 w 7977051"/>
              <a:gd name="connsiteY1" fmla="*/ 0 h 31619"/>
              <a:gd name="connsiteX2" fmla="*/ 0 w 7977051"/>
              <a:gd name="connsiteY2" fmla="*/ 31619 h 31619"/>
              <a:gd name="connsiteX3" fmla="*/ 7977051 w 7977051"/>
              <a:gd name="connsiteY3" fmla="*/ 31619 h 31619"/>
              <a:gd name="connsiteX4" fmla="*/ 7977051 w 7977051"/>
              <a:gd name="connsiteY4" fmla="*/ 15810 h 31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77051" h="31619">
                <a:moveTo>
                  <a:pt x="7977051" y="0"/>
                </a:moveTo>
                <a:lnTo>
                  <a:pt x="0" y="0"/>
                </a:lnTo>
                <a:lnTo>
                  <a:pt x="0" y="31619"/>
                </a:lnTo>
                <a:lnTo>
                  <a:pt x="7977051" y="31619"/>
                </a:lnTo>
                <a:lnTo>
                  <a:pt x="7977051" y="1581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02" y="364144"/>
            <a:ext cx="812064" cy="812064"/>
          </a:xfrm>
          <a:prstGeom prst="rect">
            <a:avLst/>
          </a:prstGeom>
        </p:spPr>
      </p:pic>
      <p:sp>
        <p:nvSpPr>
          <p:cNvPr id="24" name="文本框 23"/>
          <p:cNvSpPr txBox="1"/>
          <p:nvPr/>
        </p:nvSpPr>
        <p:spPr>
          <a:xfrm>
            <a:off x="1253876" y="827253"/>
            <a:ext cx="6569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方正兰亭粗黑_GBK" panose="02000000000000000000" pitchFamily="2" charset="-122"/>
                <a:ea typeface="方正兰亭粗黑_GBK" panose="02000000000000000000" pitchFamily="2" charset="-122"/>
              </a:rPr>
              <a:t>材质生成</a:t>
            </a:r>
            <a:endParaRPr lang="en-US" altLang="zh-CN" dirty="0">
              <a:solidFill>
                <a:schemeClr val="bg2">
                  <a:lumMod val="25000"/>
                </a:schemeClr>
              </a:solidFill>
              <a:latin typeface="方正兰亭粗黑_GBK" panose="02000000000000000000" pitchFamily="2" charset="-122"/>
              <a:ea typeface="方正兰亭粗黑_GBK" panose="02000000000000000000" pitchFamily="2" charset="-122"/>
            </a:endParaRPr>
          </a:p>
        </p:txBody>
      </p:sp>
      <p:sp>
        <p:nvSpPr>
          <p:cNvPr id="25" name="灯片编号占位符 2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126B9-07AC-4BAF-B3D7-FAC1D3999DA4}" type="slidenum">
              <a:rPr lang="zh-CN" altLang="en-US" smtClean="0"/>
              <a:pPr/>
              <a:t>22</a:t>
            </a:fld>
            <a:endParaRPr lang="zh-CN" altLang="en-US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0A38D6C2-92EB-4124-8DBF-B124DB1CA325}"/>
              </a:ext>
            </a:extLst>
          </p:cNvPr>
          <p:cNvSpPr txBox="1"/>
          <p:nvPr/>
        </p:nvSpPr>
        <p:spPr>
          <a:xfrm>
            <a:off x="896814" y="1776046"/>
            <a:ext cx="1037492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生成有材质视图</a:t>
            </a:r>
            <a:endParaRPr lang="en-US" altLang="zh-CN" sz="2000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无条件</a:t>
            </a:r>
            <a:r>
              <a:rPr lang="en-US" altLang="zh-CN" sz="20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: </a:t>
            </a:r>
            <a:r>
              <a:rPr lang="zh-CN" altLang="en-US" sz="20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在有监督和无监督方法上实验</a:t>
            </a:r>
            <a:endParaRPr lang="en-US" altLang="zh-CN" sz="2000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看作图片到图片转换问题</a:t>
            </a:r>
            <a:endParaRPr lang="en-US" altLang="zh-CN" sz="2000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需要大量数据训练</a:t>
            </a:r>
            <a:endParaRPr lang="en-US" altLang="zh-CN" sz="2000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有条件</a:t>
            </a:r>
            <a:r>
              <a:rPr lang="en-US" altLang="zh-CN" sz="20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: novel view synthesis</a:t>
            </a:r>
            <a:endParaRPr lang="en-US" altLang="zh-CN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需要一张图片作为指引</a:t>
            </a:r>
            <a:endParaRPr lang="en-US" altLang="zh-CN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结果较好</a:t>
            </a:r>
          </a:p>
        </p:txBody>
      </p:sp>
      <p:pic>
        <p:nvPicPr>
          <p:cNvPr id="4098" name="Picture 2" descr="res_render">
            <a:extLst>
              <a:ext uri="{FF2B5EF4-FFF2-40B4-BE49-F238E27FC236}">
                <a16:creationId xmlns:a16="http://schemas.microsoft.com/office/drawing/2014/main" id="{C2DF1DBD-DB53-42F9-864F-AA884F8A4E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56" t="17749" r="9235" b="14719"/>
          <a:stretch>
            <a:fillRect/>
          </a:stretch>
        </p:blipFill>
        <p:spPr bwMode="auto">
          <a:xfrm>
            <a:off x="896814" y="3995930"/>
            <a:ext cx="4484076" cy="24979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 descr="res_render_APF">
            <a:extLst>
              <a:ext uri="{FF2B5EF4-FFF2-40B4-BE49-F238E27FC236}">
                <a16:creationId xmlns:a16="http://schemas.microsoft.com/office/drawing/2014/main" id="{DB46CEF3-AB67-4146-B2CC-7102840DA8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98" t="12770" r="10390" b="12555"/>
          <a:stretch>
            <a:fillRect/>
          </a:stretch>
        </p:blipFill>
        <p:spPr bwMode="auto">
          <a:xfrm>
            <a:off x="6540500" y="3152212"/>
            <a:ext cx="4953000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09606490"/>
      </p:ext>
    </p:extLst>
  </p:cSld>
  <p:clrMapOvr>
    <a:masterClrMapping/>
  </p:clrMapOvr>
  <p:transition spd="med" advTm="54477">
    <p:pull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8792" y="1468322"/>
            <a:ext cx="12192000" cy="3886200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8"/>
          <p:cNvSpPr txBox="1">
            <a:spLocks noChangeArrowheads="1"/>
          </p:cNvSpPr>
          <p:nvPr/>
        </p:nvSpPr>
        <p:spPr bwMode="auto">
          <a:xfrm>
            <a:off x="1056119" y="2313751"/>
            <a:ext cx="10410458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zh-CN" altLang="en-US" sz="6600" b="1" dirty="0">
                <a:solidFill>
                  <a:schemeClr val="accent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请您批评指正，谢谢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126B9-07AC-4BAF-B3D7-FAC1D3999DA4}" type="slidenum">
              <a:rPr lang="zh-CN" altLang="en-US" smtClean="0"/>
              <a:pPr/>
              <a:t>23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67253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81063">
        <p:split orient="vert"/>
      </p:transition>
    </mc:Choice>
    <mc:Fallback xmlns="">
      <p:transition spd="slow" advTm="81063">
        <p:split orient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-61546" y="1468322"/>
            <a:ext cx="12253546" cy="388620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Text Placeholder 3"/>
          <p:cNvSpPr txBox="1">
            <a:spLocks/>
          </p:cNvSpPr>
          <p:nvPr/>
        </p:nvSpPr>
        <p:spPr>
          <a:xfrm>
            <a:off x="1541464" y="2547939"/>
            <a:ext cx="1641475" cy="1570037"/>
          </a:xfrm>
          <a:prstGeom prst="rect">
            <a:avLst/>
          </a:prstGeom>
        </p:spPr>
        <p:txBody>
          <a:bodyPr wrap="none" lIns="0" tIns="0" rIns="0" bIns="0" anchor="ctr"/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>
              <a:spcBef>
                <a:spcPct val="20000"/>
              </a:spcBef>
              <a:defRPr/>
            </a:pPr>
            <a:r>
              <a:rPr lang="en-US" sz="115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01</a:t>
            </a:r>
          </a:p>
        </p:txBody>
      </p:sp>
      <p:sp>
        <p:nvSpPr>
          <p:cNvPr id="4" name="文本框 58"/>
          <p:cNvSpPr txBox="1"/>
          <p:nvPr/>
        </p:nvSpPr>
        <p:spPr>
          <a:xfrm>
            <a:off x="3363007" y="3346450"/>
            <a:ext cx="3173890" cy="584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32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引言</a:t>
            </a:r>
          </a:p>
        </p:txBody>
      </p:sp>
      <p:sp>
        <p:nvSpPr>
          <p:cNvPr id="5" name="文本框 59"/>
          <p:cNvSpPr txBox="1"/>
          <p:nvPr/>
        </p:nvSpPr>
        <p:spPr>
          <a:xfrm>
            <a:off x="3363005" y="2773364"/>
            <a:ext cx="2000484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6000" b="1" i="1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defRPr>
            </a:lvl1pPr>
          </a:lstStyle>
          <a:p>
            <a:pPr>
              <a:defRPr/>
            </a:pPr>
            <a:r>
              <a:rPr lang="en-US" altLang="zh-CN" sz="32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Part One</a:t>
            </a:r>
            <a:endParaRPr lang="zh-CN" altLang="en-US" sz="32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6" name="等腰三角形 5"/>
          <p:cNvSpPr/>
          <p:nvPr/>
        </p:nvSpPr>
        <p:spPr>
          <a:xfrm rot="9233090">
            <a:off x="8731250" y="2454275"/>
            <a:ext cx="266700" cy="230188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FFC20F"/>
              </a:solidFill>
              <a:latin typeface="Calibri"/>
              <a:ea typeface="幼圆"/>
            </a:endParaRPr>
          </a:p>
        </p:txBody>
      </p:sp>
      <p:sp>
        <p:nvSpPr>
          <p:cNvPr id="7" name="等腰三角形 6"/>
          <p:cNvSpPr/>
          <p:nvPr/>
        </p:nvSpPr>
        <p:spPr>
          <a:xfrm rot="15569576">
            <a:off x="8378826" y="3128963"/>
            <a:ext cx="396875" cy="342900"/>
          </a:xfrm>
          <a:prstGeom prst="triangle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FFC20F"/>
              </a:solidFill>
              <a:latin typeface="Calibri"/>
              <a:ea typeface="幼圆"/>
            </a:endParaRPr>
          </a:p>
        </p:txBody>
      </p:sp>
      <p:sp>
        <p:nvSpPr>
          <p:cNvPr id="8" name="等腰三角形 7"/>
          <p:cNvSpPr/>
          <p:nvPr/>
        </p:nvSpPr>
        <p:spPr>
          <a:xfrm rot="21371394">
            <a:off x="8247063" y="1804989"/>
            <a:ext cx="266700" cy="230187"/>
          </a:xfrm>
          <a:prstGeom prst="triangle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FFC20F"/>
              </a:solidFill>
              <a:latin typeface="Calibri"/>
              <a:ea typeface="幼圆"/>
            </a:endParaRPr>
          </a:p>
        </p:txBody>
      </p:sp>
      <p:sp>
        <p:nvSpPr>
          <p:cNvPr id="9" name="等腰三角形 8"/>
          <p:cNvSpPr/>
          <p:nvPr/>
        </p:nvSpPr>
        <p:spPr>
          <a:xfrm rot="12912161">
            <a:off x="9288463" y="3487739"/>
            <a:ext cx="944562" cy="815975"/>
          </a:xfrm>
          <a:prstGeom prst="triangl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FFC20F"/>
              </a:solidFill>
              <a:latin typeface="Calibri"/>
              <a:ea typeface="幼圆"/>
            </a:endParaRPr>
          </a:p>
        </p:txBody>
      </p:sp>
      <p:sp>
        <p:nvSpPr>
          <p:cNvPr id="10" name="等腰三角形 9"/>
          <p:cNvSpPr/>
          <p:nvPr/>
        </p:nvSpPr>
        <p:spPr>
          <a:xfrm rot="12912161">
            <a:off x="9156700" y="3427413"/>
            <a:ext cx="1176338" cy="1014412"/>
          </a:xfrm>
          <a:prstGeom prst="triangl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FFC20F"/>
              </a:solidFill>
              <a:latin typeface="Calibri"/>
              <a:ea typeface="幼圆"/>
            </a:endParaRPr>
          </a:p>
        </p:txBody>
      </p:sp>
      <p:sp>
        <p:nvSpPr>
          <p:cNvPr id="11" name="椭圆 10"/>
          <p:cNvSpPr/>
          <p:nvPr/>
        </p:nvSpPr>
        <p:spPr>
          <a:xfrm rot="9110320">
            <a:off x="10477500" y="3792539"/>
            <a:ext cx="114300" cy="115887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FFFFFF"/>
              </a:solidFill>
              <a:latin typeface="Calibri"/>
              <a:ea typeface="幼圆"/>
            </a:endParaRPr>
          </a:p>
        </p:txBody>
      </p:sp>
      <p:sp>
        <p:nvSpPr>
          <p:cNvPr id="12" name="椭圆 11"/>
          <p:cNvSpPr/>
          <p:nvPr/>
        </p:nvSpPr>
        <p:spPr>
          <a:xfrm rot="9110320">
            <a:off x="9388475" y="4295775"/>
            <a:ext cx="115888" cy="115888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FFFFFF"/>
              </a:solidFill>
              <a:latin typeface="Calibri"/>
              <a:ea typeface="幼圆"/>
            </a:endParaRPr>
          </a:p>
        </p:txBody>
      </p:sp>
      <p:sp>
        <p:nvSpPr>
          <p:cNvPr id="13" name="椭圆 12"/>
          <p:cNvSpPr/>
          <p:nvPr/>
        </p:nvSpPr>
        <p:spPr>
          <a:xfrm rot="9110320">
            <a:off x="9505950" y="3132139"/>
            <a:ext cx="114300" cy="115887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FFFFFF"/>
              </a:solidFill>
              <a:latin typeface="Calibri"/>
              <a:ea typeface="幼圆"/>
            </a:endParaRPr>
          </a:p>
        </p:txBody>
      </p:sp>
      <p:sp>
        <p:nvSpPr>
          <p:cNvPr id="14" name="等腰三角形 13"/>
          <p:cNvSpPr/>
          <p:nvPr/>
        </p:nvSpPr>
        <p:spPr>
          <a:xfrm rot="18210217">
            <a:off x="7838282" y="2162970"/>
            <a:ext cx="127000" cy="109537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FFC20F"/>
              </a:solidFill>
              <a:latin typeface="Calibri"/>
              <a:ea typeface="幼圆"/>
            </a:endParaRPr>
          </a:p>
        </p:txBody>
      </p:sp>
      <p:sp>
        <p:nvSpPr>
          <p:cNvPr id="15" name="等腰三角形 14"/>
          <p:cNvSpPr/>
          <p:nvPr/>
        </p:nvSpPr>
        <p:spPr>
          <a:xfrm rot="8748521">
            <a:off x="8196264" y="2314575"/>
            <a:ext cx="128587" cy="109538"/>
          </a:xfrm>
          <a:prstGeom prst="triangle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FFC20F"/>
              </a:solidFill>
              <a:latin typeface="Calibri"/>
              <a:ea typeface="幼圆"/>
            </a:endParaRPr>
          </a:p>
        </p:txBody>
      </p:sp>
      <p:cxnSp>
        <p:nvCxnSpPr>
          <p:cNvPr id="16" name="Straight Connector 13"/>
          <p:cNvCxnSpPr>
            <a:cxnSpLocks noChangeShapeType="1"/>
          </p:cNvCxnSpPr>
          <p:nvPr/>
        </p:nvCxnSpPr>
        <p:spPr bwMode="auto">
          <a:xfrm flipH="1">
            <a:off x="1524000" y="4110038"/>
            <a:ext cx="6732588" cy="0"/>
          </a:xfrm>
          <a:prstGeom prst="line">
            <a:avLst/>
          </a:prstGeom>
          <a:noFill/>
          <a:ln w="19050" cap="sq" algn="ctr">
            <a:solidFill>
              <a:schemeClr val="accent1"/>
            </a:solidFill>
            <a:miter lim="800000"/>
            <a:headEnd type="oval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126B9-07AC-4BAF-B3D7-FAC1D3999DA4}" type="slidenum">
              <a:rPr lang="zh-CN" altLang="en-US" smtClean="0"/>
              <a:pPr/>
              <a:t>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90918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58">
        <p:split orient="vert"/>
      </p:transition>
    </mc:Choice>
    <mc:Fallback xmlns="">
      <p:transition spd="slow" advTm="258">
        <p:split orient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20"/>
          <p:cNvSpPr txBox="1"/>
          <p:nvPr/>
        </p:nvSpPr>
        <p:spPr>
          <a:xfrm>
            <a:off x="1233556" y="357012"/>
            <a:ext cx="65693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方正兰亭粗黑_GBK" panose="02000000000000000000" pitchFamily="2" charset="-122"/>
                <a:ea typeface="方正兰亭粗黑_GBK" panose="02000000000000000000" pitchFamily="2" charset="-122"/>
              </a:rPr>
              <a:t>研究背景</a:t>
            </a:r>
          </a:p>
        </p:txBody>
      </p:sp>
      <p:sp>
        <p:nvSpPr>
          <p:cNvPr id="22" name="任意多边形 21"/>
          <p:cNvSpPr/>
          <p:nvPr/>
        </p:nvSpPr>
        <p:spPr>
          <a:xfrm flipH="1">
            <a:off x="1341487" y="780336"/>
            <a:ext cx="2853178" cy="45719"/>
          </a:xfrm>
          <a:custGeom>
            <a:avLst/>
            <a:gdLst>
              <a:gd name="connsiteX0" fmla="*/ 7977051 w 7977051"/>
              <a:gd name="connsiteY0" fmla="*/ 0 h 31619"/>
              <a:gd name="connsiteX1" fmla="*/ 0 w 7977051"/>
              <a:gd name="connsiteY1" fmla="*/ 0 h 31619"/>
              <a:gd name="connsiteX2" fmla="*/ 0 w 7977051"/>
              <a:gd name="connsiteY2" fmla="*/ 31619 h 31619"/>
              <a:gd name="connsiteX3" fmla="*/ 7977051 w 7977051"/>
              <a:gd name="connsiteY3" fmla="*/ 31619 h 31619"/>
              <a:gd name="connsiteX4" fmla="*/ 7977051 w 7977051"/>
              <a:gd name="connsiteY4" fmla="*/ 15810 h 31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77051" h="31619">
                <a:moveTo>
                  <a:pt x="7977051" y="0"/>
                </a:moveTo>
                <a:lnTo>
                  <a:pt x="0" y="0"/>
                </a:lnTo>
                <a:lnTo>
                  <a:pt x="0" y="31619"/>
                </a:lnTo>
                <a:lnTo>
                  <a:pt x="7977051" y="31619"/>
                </a:lnTo>
                <a:lnTo>
                  <a:pt x="7977051" y="1581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02" y="364144"/>
            <a:ext cx="812064" cy="812064"/>
          </a:xfrm>
          <a:prstGeom prst="rect">
            <a:avLst/>
          </a:prstGeom>
        </p:spPr>
      </p:pic>
      <p:sp>
        <p:nvSpPr>
          <p:cNvPr id="25" name="灯片编号占位符 2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126B9-07AC-4BAF-B3D7-FAC1D3999DA4}" type="slidenum">
              <a:rPr lang="zh-CN" altLang="en-US" smtClean="0"/>
              <a:pPr/>
              <a:t>4</a:t>
            </a:fld>
            <a:endParaRPr lang="zh-CN" altLang="en-US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0A38D6C2-92EB-4124-8DBF-B124DB1CA325}"/>
              </a:ext>
            </a:extLst>
          </p:cNvPr>
          <p:cNvSpPr txBox="1"/>
          <p:nvPr/>
        </p:nvSpPr>
        <p:spPr>
          <a:xfrm>
            <a:off x="899746" y="2096286"/>
            <a:ext cx="1039250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三维模型被广泛应用，但</a:t>
            </a:r>
            <a:endParaRPr lang="en-US" altLang="zh-CN" sz="2400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数据集可视化并不理想</a:t>
            </a:r>
            <a:endParaRPr lang="en-US" altLang="zh-CN" sz="2000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检索模型仍很费力</a:t>
            </a:r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4DB383B6-CB5F-4109-ADD5-3F9D92F9B6D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74" r="12150"/>
          <a:stretch/>
        </p:blipFill>
        <p:spPr>
          <a:xfrm>
            <a:off x="1131817" y="3321814"/>
            <a:ext cx="5144655" cy="329966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A0F3D41E-664F-4C2C-8028-E48860C67B2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01" r="23020"/>
          <a:stretch/>
        </p:blipFill>
        <p:spPr>
          <a:xfrm>
            <a:off x="7246389" y="3321814"/>
            <a:ext cx="3528291" cy="3302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565958"/>
      </p:ext>
    </p:extLst>
  </p:cSld>
  <p:clrMapOvr>
    <a:masterClrMapping/>
  </p:clrMapOvr>
  <p:transition spd="med" advTm="44249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20"/>
          <p:cNvSpPr txBox="1"/>
          <p:nvPr/>
        </p:nvSpPr>
        <p:spPr>
          <a:xfrm>
            <a:off x="1233556" y="357012"/>
            <a:ext cx="65693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方正兰亭粗黑_GBK" panose="02000000000000000000" pitchFamily="2" charset="-122"/>
                <a:ea typeface="方正兰亭粗黑_GBK" panose="02000000000000000000" pitchFamily="2" charset="-122"/>
              </a:rPr>
              <a:t>研究背景</a:t>
            </a:r>
          </a:p>
        </p:txBody>
      </p:sp>
      <p:sp>
        <p:nvSpPr>
          <p:cNvPr id="22" name="任意多边形 21"/>
          <p:cNvSpPr/>
          <p:nvPr/>
        </p:nvSpPr>
        <p:spPr>
          <a:xfrm flipH="1">
            <a:off x="1341487" y="780336"/>
            <a:ext cx="2853178" cy="45719"/>
          </a:xfrm>
          <a:custGeom>
            <a:avLst/>
            <a:gdLst>
              <a:gd name="connsiteX0" fmla="*/ 7977051 w 7977051"/>
              <a:gd name="connsiteY0" fmla="*/ 0 h 31619"/>
              <a:gd name="connsiteX1" fmla="*/ 0 w 7977051"/>
              <a:gd name="connsiteY1" fmla="*/ 0 h 31619"/>
              <a:gd name="connsiteX2" fmla="*/ 0 w 7977051"/>
              <a:gd name="connsiteY2" fmla="*/ 31619 h 31619"/>
              <a:gd name="connsiteX3" fmla="*/ 7977051 w 7977051"/>
              <a:gd name="connsiteY3" fmla="*/ 31619 h 31619"/>
              <a:gd name="connsiteX4" fmla="*/ 7977051 w 7977051"/>
              <a:gd name="connsiteY4" fmla="*/ 15810 h 31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77051" h="31619">
                <a:moveTo>
                  <a:pt x="7977051" y="0"/>
                </a:moveTo>
                <a:lnTo>
                  <a:pt x="0" y="0"/>
                </a:lnTo>
                <a:lnTo>
                  <a:pt x="0" y="31619"/>
                </a:lnTo>
                <a:lnTo>
                  <a:pt x="7977051" y="31619"/>
                </a:lnTo>
                <a:lnTo>
                  <a:pt x="7977051" y="1581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02" y="364144"/>
            <a:ext cx="812064" cy="812064"/>
          </a:xfrm>
          <a:prstGeom prst="rect">
            <a:avLst/>
          </a:prstGeom>
        </p:spPr>
      </p:pic>
      <p:sp>
        <p:nvSpPr>
          <p:cNvPr id="25" name="灯片编号占位符 2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126B9-07AC-4BAF-B3D7-FAC1D3999DA4}" type="slidenum">
              <a:rPr lang="zh-CN" altLang="en-US" smtClean="0"/>
              <a:pPr/>
              <a:t>5</a:t>
            </a:fld>
            <a:endParaRPr lang="zh-CN" altLang="en-US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0A38D6C2-92EB-4124-8DBF-B124DB1CA325}"/>
              </a:ext>
            </a:extLst>
          </p:cNvPr>
          <p:cNvSpPr txBox="1"/>
          <p:nvPr/>
        </p:nvSpPr>
        <p:spPr>
          <a:xfrm>
            <a:off x="899746" y="2096286"/>
            <a:ext cx="1039250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三维模型被广泛应用，但</a:t>
            </a:r>
            <a:endParaRPr lang="en-US" altLang="zh-CN" sz="2400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数据集可视化并不理想</a:t>
            </a:r>
            <a:endParaRPr lang="en-US" altLang="zh-CN" sz="2000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检索模型仍很费力</a:t>
            </a:r>
            <a:endParaRPr lang="en-US" altLang="zh-CN" sz="2000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marL="342900" indent="-342900">
              <a:buFont typeface="Symbol" panose="05050102010706020507" pitchFamily="18" charset="2"/>
              <a:buChar char="Þ"/>
            </a:pP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生成最优视图</a:t>
            </a:r>
            <a:endParaRPr lang="en-US" altLang="zh-CN" sz="2400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现有方法只基于几何信息</a:t>
            </a:r>
            <a:endParaRPr lang="en-US" altLang="zh-CN" sz="2000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没有考虑到材质的影响</a:t>
            </a:r>
            <a:endParaRPr lang="en-US" altLang="zh-CN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CN" altLang="en-US" sz="2000" dirty="0">
              <a:solidFill>
                <a:schemeClr val="bg2">
                  <a:lumMod val="10000"/>
                </a:schemeClr>
              </a:solidFill>
              <a:latin typeface="+mn-ea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88A73D4-24D6-45CE-BD2E-757FEFF37F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3343" y="3429000"/>
            <a:ext cx="2199074" cy="263888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308031F-D4AF-4DB7-89DC-8C35DC3CB5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0341" y="3428999"/>
            <a:ext cx="2199074" cy="2638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743473"/>
      </p:ext>
    </p:extLst>
  </p:cSld>
  <p:clrMapOvr>
    <a:masterClrMapping/>
  </p:clrMapOvr>
  <p:transition spd="med" advTm="44249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20"/>
          <p:cNvSpPr txBox="1"/>
          <p:nvPr/>
        </p:nvSpPr>
        <p:spPr>
          <a:xfrm>
            <a:off x="1233556" y="357012"/>
            <a:ext cx="65693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方正兰亭粗黑_GBK" panose="02000000000000000000" pitchFamily="2" charset="-122"/>
                <a:ea typeface="方正兰亭粗黑_GBK" panose="02000000000000000000" pitchFamily="2" charset="-122"/>
              </a:rPr>
              <a:t>研究内容</a:t>
            </a:r>
          </a:p>
        </p:txBody>
      </p:sp>
      <p:sp>
        <p:nvSpPr>
          <p:cNvPr id="22" name="任意多边形 21"/>
          <p:cNvSpPr/>
          <p:nvPr/>
        </p:nvSpPr>
        <p:spPr>
          <a:xfrm flipH="1">
            <a:off x="1341487" y="780336"/>
            <a:ext cx="2853178" cy="45719"/>
          </a:xfrm>
          <a:custGeom>
            <a:avLst/>
            <a:gdLst>
              <a:gd name="connsiteX0" fmla="*/ 7977051 w 7977051"/>
              <a:gd name="connsiteY0" fmla="*/ 0 h 31619"/>
              <a:gd name="connsiteX1" fmla="*/ 0 w 7977051"/>
              <a:gd name="connsiteY1" fmla="*/ 0 h 31619"/>
              <a:gd name="connsiteX2" fmla="*/ 0 w 7977051"/>
              <a:gd name="connsiteY2" fmla="*/ 31619 h 31619"/>
              <a:gd name="connsiteX3" fmla="*/ 7977051 w 7977051"/>
              <a:gd name="connsiteY3" fmla="*/ 31619 h 31619"/>
              <a:gd name="connsiteX4" fmla="*/ 7977051 w 7977051"/>
              <a:gd name="connsiteY4" fmla="*/ 15810 h 31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77051" h="31619">
                <a:moveTo>
                  <a:pt x="7977051" y="0"/>
                </a:moveTo>
                <a:lnTo>
                  <a:pt x="0" y="0"/>
                </a:lnTo>
                <a:lnTo>
                  <a:pt x="0" y="31619"/>
                </a:lnTo>
                <a:lnTo>
                  <a:pt x="7977051" y="31619"/>
                </a:lnTo>
                <a:lnTo>
                  <a:pt x="7977051" y="1581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02" y="364144"/>
            <a:ext cx="812064" cy="812064"/>
          </a:xfrm>
          <a:prstGeom prst="rect">
            <a:avLst/>
          </a:prstGeom>
        </p:spPr>
      </p:pic>
      <p:sp>
        <p:nvSpPr>
          <p:cNvPr id="25" name="灯片编号占位符 2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126B9-07AC-4BAF-B3D7-FAC1D3999DA4}" type="slidenum">
              <a:rPr lang="zh-CN" altLang="en-US" smtClean="0"/>
              <a:pPr/>
              <a:t>6</a:t>
            </a:fld>
            <a:endParaRPr lang="zh-CN" altLang="en-US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0A38D6C2-92EB-4124-8DBF-B124DB1CA325}"/>
              </a:ext>
            </a:extLst>
          </p:cNvPr>
          <p:cNvSpPr txBox="1"/>
          <p:nvPr/>
        </p:nvSpPr>
        <p:spPr>
          <a:xfrm>
            <a:off x="896813" y="1776046"/>
            <a:ext cx="598889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生成三维模型最优二维视图</a:t>
            </a:r>
            <a:endParaRPr lang="en-US" altLang="zh-CN" sz="2400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基于新视角生成模型，分离材质与内容隐变量</a:t>
            </a:r>
            <a:endParaRPr lang="en-US" altLang="zh-CN" sz="2000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能条件</a:t>
            </a:r>
            <a:r>
              <a:rPr lang="en-US" altLang="zh-CN" sz="20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/</a:t>
            </a:r>
            <a:r>
              <a:rPr lang="zh-CN" altLang="en-US" sz="20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非条件生成真实性材质的二维视图</a:t>
            </a:r>
            <a:endParaRPr lang="en-US" altLang="zh-CN" sz="2000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定义信息为重构视图误差，选取最优视角</a:t>
            </a:r>
            <a:endParaRPr lang="en-US" altLang="zh-CN" sz="2000" dirty="0">
              <a:solidFill>
                <a:schemeClr val="bg2">
                  <a:lumMod val="10000"/>
                </a:schemeClr>
              </a:solidFill>
              <a:latin typeface="+mn-ea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E3A7FFB-A087-4261-B26E-5E6008D63C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813" y="3328640"/>
            <a:ext cx="9754934" cy="3392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521291"/>
      </p:ext>
    </p:extLst>
  </p:cSld>
  <p:clrMapOvr>
    <a:masterClrMapping/>
  </p:clrMapOvr>
  <p:transition spd="med" advTm="54945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-61546" y="1468322"/>
            <a:ext cx="12253546" cy="388620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Text Placeholder 3"/>
          <p:cNvSpPr txBox="1">
            <a:spLocks/>
          </p:cNvSpPr>
          <p:nvPr/>
        </p:nvSpPr>
        <p:spPr>
          <a:xfrm>
            <a:off x="1541464" y="2547939"/>
            <a:ext cx="1641475" cy="1570037"/>
          </a:xfrm>
          <a:prstGeom prst="rect">
            <a:avLst/>
          </a:prstGeom>
        </p:spPr>
        <p:txBody>
          <a:bodyPr wrap="none" lIns="0" tIns="0" rIns="0" bIns="0" anchor="ctr"/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>
              <a:spcBef>
                <a:spcPct val="20000"/>
              </a:spcBef>
              <a:defRPr/>
            </a:pPr>
            <a:r>
              <a:rPr lang="en-US" sz="115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02</a:t>
            </a:r>
          </a:p>
        </p:txBody>
      </p:sp>
      <p:sp>
        <p:nvSpPr>
          <p:cNvPr id="19" name="文本框 58"/>
          <p:cNvSpPr txBox="1"/>
          <p:nvPr/>
        </p:nvSpPr>
        <p:spPr>
          <a:xfrm>
            <a:off x="3363007" y="3346450"/>
            <a:ext cx="31738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32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相关工作</a:t>
            </a:r>
          </a:p>
        </p:txBody>
      </p:sp>
      <p:sp>
        <p:nvSpPr>
          <p:cNvPr id="20" name="文本框 59"/>
          <p:cNvSpPr txBox="1"/>
          <p:nvPr/>
        </p:nvSpPr>
        <p:spPr>
          <a:xfrm>
            <a:off x="3363005" y="2773364"/>
            <a:ext cx="2011897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6000" b="1" i="1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defRPr>
            </a:lvl1pPr>
          </a:lstStyle>
          <a:p>
            <a:pPr>
              <a:defRPr/>
            </a:pPr>
            <a:r>
              <a:rPr lang="en-US" altLang="zh-CN" sz="32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Part Two</a:t>
            </a:r>
            <a:endParaRPr lang="zh-CN" altLang="en-US" sz="32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1" name="等腰三角形 20"/>
          <p:cNvSpPr/>
          <p:nvPr/>
        </p:nvSpPr>
        <p:spPr>
          <a:xfrm rot="9233090">
            <a:off x="8731250" y="2454275"/>
            <a:ext cx="266700" cy="230188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FFC20F"/>
              </a:solidFill>
              <a:ea typeface="幼圆"/>
            </a:endParaRPr>
          </a:p>
        </p:txBody>
      </p:sp>
      <p:sp>
        <p:nvSpPr>
          <p:cNvPr id="22" name="等腰三角形 21"/>
          <p:cNvSpPr/>
          <p:nvPr/>
        </p:nvSpPr>
        <p:spPr>
          <a:xfrm rot="15569576">
            <a:off x="8378826" y="3128963"/>
            <a:ext cx="396875" cy="342900"/>
          </a:xfrm>
          <a:prstGeom prst="triangle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FFC20F"/>
              </a:solidFill>
              <a:ea typeface="幼圆"/>
            </a:endParaRPr>
          </a:p>
        </p:txBody>
      </p:sp>
      <p:sp>
        <p:nvSpPr>
          <p:cNvPr id="23" name="等腰三角形 22"/>
          <p:cNvSpPr/>
          <p:nvPr/>
        </p:nvSpPr>
        <p:spPr>
          <a:xfrm rot="21371394">
            <a:off x="8247063" y="1804989"/>
            <a:ext cx="266700" cy="230187"/>
          </a:xfrm>
          <a:prstGeom prst="triangle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FFC20F"/>
              </a:solidFill>
              <a:ea typeface="幼圆"/>
            </a:endParaRPr>
          </a:p>
        </p:txBody>
      </p:sp>
      <p:sp>
        <p:nvSpPr>
          <p:cNvPr id="24" name="等腰三角形 23"/>
          <p:cNvSpPr/>
          <p:nvPr/>
        </p:nvSpPr>
        <p:spPr>
          <a:xfrm rot="12912161">
            <a:off x="9288463" y="3487739"/>
            <a:ext cx="944562" cy="815975"/>
          </a:xfrm>
          <a:prstGeom prst="triangl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FFC20F"/>
              </a:solidFill>
              <a:ea typeface="幼圆"/>
            </a:endParaRPr>
          </a:p>
        </p:txBody>
      </p:sp>
      <p:sp>
        <p:nvSpPr>
          <p:cNvPr id="25" name="等腰三角形 24"/>
          <p:cNvSpPr/>
          <p:nvPr/>
        </p:nvSpPr>
        <p:spPr>
          <a:xfrm rot="12912161">
            <a:off x="9156700" y="3427413"/>
            <a:ext cx="1176338" cy="1014412"/>
          </a:xfrm>
          <a:prstGeom prst="triangl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FFC20F"/>
              </a:solidFill>
              <a:ea typeface="幼圆"/>
            </a:endParaRPr>
          </a:p>
        </p:txBody>
      </p:sp>
      <p:sp>
        <p:nvSpPr>
          <p:cNvPr id="26" name="椭圆 25"/>
          <p:cNvSpPr/>
          <p:nvPr/>
        </p:nvSpPr>
        <p:spPr>
          <a:xfrm rot="9110320">
            <a:off x="10477500" y="3792539"/>
            <a:ext cx="114300" cy="115887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FFFFFF"/>
              </a:solidFill>
              <a:ea typeface="幼圆"/>
            </a:endParaRPr>
          </a:p>
        </p:txBody>
      </p:sp>
      <p:sp>
        <p:nvSpPr>
          <p:cNvPr id="27" name="椭圆 26"/>
          <p:cNvSpPr/>
          <p:nvPr/>
        </p:nvSpPr>
        <p:spPr>
          <a:xfrm rot="9110320">
            <a:off x="9388475" y="4295775"/>
            <a:ext cx="115888" cy="115888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FFFFFF"/>
              </a:solidFill>
              <a:ea typeface="幼圆"/>
            </a:endParaRPr>
          </a:p>
        </p:txBody>
      </p:sp>
      <p:sp>
        <p:nvSpPr>
          <p:cNvPr id="28" name="椭圆 27"/>
          <p:cNvSpPr/>
          <p:nvPr/>
        </p:nvSpPr>
        <p:spPr>
          <a:xfrm rot="9110320">
            <a:off x="9505950" y="3132139"/>
            <a:ext cx="114300" cy="115887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FFFFFF"/>
              </a:solidFill>
              <a:ea typeface="幼圆"/>
            </a:endParaRPr>
          </a:p>
        </p:txBody>
      </p:sp>
      <p:sp>
        <p:nvSpPr>
          <p:cNvPr id="29" name="等腰三角形 28"/>
          <p:cNvSpPr/>
          <p:nvPr/>
        </p:nvSpPr>
        <p:spPr>
          <a:xfrm rot="18210217">
            <a:off x="7838282" y="2162970"/>
            <a:ext cx="127000" cy="109537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FFC20F"/>
              </a:solidFill>
              <a:ea typeface="幼圆"/>
            </a:endParaRPr>
          </a:p>
        </p:txBody>
      </p:sp>
      <p:sp>
        <p:nvSpPr>
          <p:cNvPr id="30" name="等腰三角形 29"/>
          <p:cNvSpPr/>
          <p:nvPr/>
        </p:nvSpPr>
        <p:spPr>
          <a:xfrm rot="8748521">
            <a:off x="8196264" y="2314575"/>
            <a:ext cx="128587" cy="109538"/>
          </a:xfrm>
          <a:prstGeom prst="triangle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FFC20F"/>
              </a:solidFill>
              <a:ea typeface="幼圆"/>
            </a:endParaRPr>
          </a:p>
        </p:txBody>
      </p:sp>
      <p:cxnSp>
        <p:nvCxnSpPr>
          <p:cNvPr id="31" name="Straight Connector 13"/>
          <p:cNvCxnSpPr>
            <a:cxnSpLocks noChangeShapeType="1"/>
          </p:cNvCxnSpPr>
          <p:nvPr/>
        </p:nvCxnSpPr>
        <p:spPr bwMode="auto">
          <a:xfrm flipH="1">
            <a:off x="1524000" y="4110038"/>
            <a:ext cx="6732588" cy="0"/>
          </a:xfrm>
          <a:prstGeom prst="line">
            <a:avLst/>
          </a:prstGeom>
          <a:noFill/>
          <a:ln w="19050" cap="sq" algn="ctr">
            <a:solidFill>
              <a:schemeClr val="accent1"/>
            </a:solidFill>
            <a:miter lim="800000"/>
            <a:headEnd type="oval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126B9-07AC-4BAF-B3D7-FAC1D3999DA4}" type="slidenum">
              <a:rPr lang="zh-CN" altLang="en-US" smtClean="0"/>
              <a:pPr/>
              <a:t>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9843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16">
        <p:split orient="vert"/>
      </p:transition>
    </mc:Choice>
    <mc:Fallback xmlns="">
      <p:transition spd="slow" advTm="316">
        <p:split orient="vert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20"/>
          <p:cNvSpPr txBox="1"/>
          <p:nvPr/>
        </p:nvSpPr>
        <p:spPr>
          <a:xfrm>
            <a:off x="1233556" y="357012"/>
            <a:ext cx="65693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方正兰亭粗黑_GBK" panose="02000000000000000000" pitchFamily="2" charset="-122"/>
                <a:ea typeface="方正兰亭粗黑_GBK" panose="02000000000000000000" pitchFamily="2" charset="-122"/>
              </a:rPr>
              <a:t>相关工作</a:t>
            </a:r>
          </a:p>
        </p:txBody>
      </p:sp>
      <p:sp>
        <p:nvSpPr>
          <p:cNvPr id="22" name="任意多边形 21"/>
          <p:cNvSpPr/>
          <p:nvPr/>
        </p:nvSpPr>
        <p:spPr>
          <a:xfrm flipH="1">
            <a:off x="1341487" y="780336"/>
            <a:ext cx="2853178" cy="45719"/>
          </a:xfrm>
          <a:custGeom>
            <a:avLst/>
            <a:gdLst>
              <a:gd name="connsiteX0" fmla="*/ 7977051 w 7977051"/>
              <a:gd name="connsiteY0" fmla="*/ 0 h 31619"/>
              <a:gd name="connsiteX1" fmla="*/ 0 w 7977051"/>
              <a:gd name="connsiteY1" fmla="*/ 0 h 31619"/>
              <a:gd name="connsiteX2" fmla="*/ 0 w 7977051"/>
              <a:gd name="connsiteY2" fmla="*/ 31619 h 31619"/>
              <a:gd name="connsiteX3" fmla="*/ 7977051 w 7977051"/>
              <a:gd name="connsiteY3" fmla="*/ 31619 h 31619"/>
              <a:gd name="connsiteX4" fmla="*/ 7977051 w 7977051"/>
              <a:gd name="connsiteY4" fmla="*/ 15810 h 31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77051" h="31619">
                <a:moveTo>
                  <a:pt x="7977051" y="0"/>
                </a:moveTo>
                <a:lnTo>
                  <a:pt x="0" y="0"/>
                </a:lnTo>
                <a:lnTo>
                  <a:pt x="0" y="31619"/>
                </a:lnTo>
                <a:lnTo>
                  <a:pt x="7977051" y="31619"/>
                </a:lnTo>
                <a:lnTo>
                  <a:pt x="7977051" y="1581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02" y="364144"/>
            <a:ext cx="812064" cy="812064"/>
          </a:xfrm>
          <a:prstGeom prst="rect">
            <a:avLst/>
          </a:prstGeom>
        </p:spPr>
      </p:pic>
      <p:sp>
        <p:nvSpPr>
          <p:cNvPr id="24" name="文本框 23"/>
          <p:cNvSpPr txBox="1"/>
          <p:nvPr/>
        </p:nvSpPr>
        <p:spPr>
          <a:xfrm>
            <a:off x="1253876" y="827253"/>
            <a:ext cx="6569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方正兰亭粗黑_GBK" panose="02000000000000000000" pitchFamily="2" charset="-122"/>
                <a:ea typeface="方正兰亭粗黑_GBK" panose="02000000000000000000" pitchFamily="2" charset="-122"/>
              </a:rPr>
              <a:t>生成模型</a:t>
            </a:r>
            <a:endParaRPr lang="en-US" altLang="zh-CN" dirty="0">
              <a:solidFill>
                <a:schemeClr val="bg2">
                  <a:lumMod val="25000"/>
                </a:schemeClr>
              </a:solidFill>
              <a:latin typeface="方正兰亭粗黑_GBK" panose="02000000000000000000" pitchFamily="2" charset="-122"/>
              <a:ea typeface="方正兰亭粗黑_GBK" panose="02000000000000000000" pitchFamily="2" charset="-122"/>
            </a:endParaRPr>
          </a:p>
        </p:txBody>
      </p:sp>
      <p:sp>
        <p:nvSpPr>
          <p:cNvPr id="25" name="灯片编号占位符 2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126B9-07AC-4BAF-B3D7-FAC1D3999DA4}" type="slidenum">
              <a:rPr lang="zh-CN" altLang="en-US" smtClean="0"/>
              <a:pPr/>
              <a:t>8</a:t>
            </a:fld>
            <a:endParaRPr lang="zh-CN" altLang="en-US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0A38D6C2-92EB-4124-8DBF-B124DB1CA325}"/>
              </a:ext>
            </a:extLst>
          </p:cNvPr>
          <p:cNvSpPr txBox="1"/>
          <p:nvPr/>
        </p:nvSpPr>
        <p:spPr>
          <a:xfrm>
            <a:off x="896814" y="1468269"/>
            <a:ext cx="1037492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变分自编码器</a:t>
            </a:r>
            <a:endParaRPr lang="en-US" altLang="zh-CN" sz="2400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采样隐变量，映射到高维空间</a:t>
            </a:r>
            <a:endParaRPr lang="en-US" altLang="zh-CN" sz="2000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分离的低维表示：更强的可解释性</a:t>
            </a:r>
            <a:endParaRPr lang="en-US" altLang="zh-CN" sz="2000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r>
              <a:rPr lang="en-US" altLang="zh-CN" sz="20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    -&gt; </a:t>
            </a:r>
            <a:r>
              <a:rPr lang="zh-CN" altLang="en-US" sz="20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内容和材质隐变量</a:t>
            </a:r>
            <a:endParaRPr lang="en-US" altLang="zh-CN" sz="2000" dirty="0">
              <a:solidFill>
                <a:schemeClr val="bg2">
                  <a:lumMod val="10000"/>
                </a:schemeClr>
              </a:solidFill>
              <a:latin typeface="+mn-ea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3369EDAC-376C-4212-BA70-E8DEDEE50DF1}"/>
              </a:ext>
            </a:extLst>
          </p:cNvPr>
          <p:cNvSpPr txBox="1"/>
          <p:nvPr/>
        </p:nvSpPr>
        <p:spPr>
          <a:xfrm>
            <a:off x="760934" y="3877140"/>
            <a:ext cx="1037492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生成对抗网络</a:t>
            </a:r>
            <a:endParaRPr lang="en-US" altLang="zh-CN" sz="2400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优化生成器和训练集的分布散度</a:t>
            </a:r>
            <a:endParaRPr lang="en-US" altLang="zh-CN" sz="2000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监督数据不可得：判别器提升图片质量</a:t>
            </a:r>
            <a:endParaRPr lang="en-US" altLang="zh-CN" sz="2000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材质迁移：成对图片输入</a:t>
            </a:r>
            <a:endParaRPr lang="en-US" altLang="zh-CN" sz="2000" dirty="0">
              <a:solidFill>
                <a:schemeClr val="bg2">
                  <a:lumMod val="1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32709201"/>
      </p:ext>
    </p:extLst>
  </p:cSld>
  <p:clrMapOvr>
    <a:masterClrMapping/>
  </p:clrMapOvr>
  <p:transition spd="med" advTm="32462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20"/>
          <p:cNvSpPr txBox="1"/>
          <p:nvPr/>
        </p:nvSpPr>
        <p:spPr>
          <a:xfrm>
            <a:off x="1233556" y="357012"/>
            <a:ext cx="65693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方正兰亭粗黑_GBK" panose="02000000000000000000" pitchFamily="2" charset="-122"/>
                <a:ea typeface="方正兰亭粗黑_GBK" panose="02000000000000000000" pitchFamily="2" charset="-122"/>
              </a:rPr>
              <a:t>相关工作</a:t>
            </a:r>
          </a:p>
        </p:txBody>
      </p:sp>
      <p:sp>
        <p:nvSpPr>
          <p:cNvPr id="22" name="任意多边形 21"/>
          <p:cNvSpPr/>
          <p:nvPr/>
        </p:nvSpPr>
        <p:spPr>
          <a:xfrm flipH="1">
            <a:off x="1341487" y="780336"/>
            <a:ext cx="2853178" cy="45719"/>
          </a:xfrm>
          <a:custGeom>
            <a:avLst/>
            <a:gdLst>
              <a:gd name="connsiteX0" fmla="*/ 7977051 w 7977051"/>
              <a:gd name="connsiteY0" fmla="*/ 0 h 31619"/>
              <a:gd name="connsiteX1" fmla="*/ 0 w 7977051"/>
              <a:gd name="connsiteY1" fmla="*/ 0 h 31619"/>
              <a:gd name="connsiteX2" fmla="*/ 0 w 7977051"/>
              <a:gd name="connsiteY2" fmla="*/ 31619 h 31619"/>
              <a:gd name="connsiteX3" fmla="*/ 7977051 w 7977051"/>
              <a:gd name="connsiteY3" fmla="*/ 31619 h 31619"/>
              <a:gd name="connsiteX4" fmla="*/ 7977051 w 7977051"/>
              <a:gd name="connsiteY4" fmla="*/ 15810 h 31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77051" h="31619">
                <a:moveTo>
                  <a:pt x="7977051" y="0"/>
                </a:moveTo>
                <a:lnTo>
                  <a:pt x="0" y="0"/>
                </a:lnTo>
                <a:lnTo>
                  <a:pt x="0" y="31619"/>
                </a:lnTo>
                <a:lnTo>
                  <a:pt x="7977051" y="31619"/>
                </a:lnTo>
                <a:lnTo>
                  <a:pt x="7977051" y="1581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02" y="364144"/>
            <a:ext cx="812064" cy="812064"/>
          </a:xfrm>
          <a:prstGeom prst="rect">
            <a:avLst/>
          </a:prstGeom>
        </p:spPr>
      </p:pic>
      <p:sp>
        <p:nvSpPr>
          <p:cNvPr id="24" name="文本框 23"/>
          <p:cNvSpPr txBox="1"/>
          <p:nvPr/>
        </p:nvSpPr>
        <p:spPr>
          <a:xfrm>
            <a:off x="1253876" y="827253"/>
            <a:ext cx="6569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方正兰亭粗黑_GBK" panose="02000000000000000000" pitchFamily="2" charset="-122"/>
                <a:ea typeface="方正兰亭粗黑_GBK" panose="02000000000000000000" pitchFamily="2" charset="-122"/>
              </a:rPr>
              <a:t>最优视角选择</a:t>
            </a:r>
            <a:endParaRPr lang="en-US" altLang="zh-CN" dirty="0">
              <a:solidFill>
                <a:schemeClr val="bg2">
                  <a:lumMod val="25000"/>
                </a:schemeClr>
              </a:solidFill>
              <a:latin typeface="方正兰亭粗黑_GBK" panose="02000000000000000000" pitchFamily="2" charset="-122"/>
              <a:ea typeface="方正兰亭粗黑_GBK" panose="02000000000000000000" pitchFamily="2" charset="-122"/>
            </a:endParaRPr>
          </a:p>
        </p:txBody>
      </p:sp>
      <p:sp>
        <p:nvSpPr>
          <p:cNvPr id="25" name="灯片编号占位符 2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126B9-07AC-4BAF-B3D7-FAC1D3999DA4}" type="slidenum">
              <a:rPr lang="zh-CN" altLang="en-US" smtClean="0"/>
              <a:pPr/>
              <a:t>9</a:t>
            </a:fld>
            <a:endParaRPr lang="zh-CN" altLang="en-US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0A38D6C2-92EB-4124-8DBF-B124DB1CA325}"/>
              </a:ext>
            </a:extLst>
          </p:cNvPr>
          <p:cNvSpPr txBox="1"/>
          <p:nvPr/>
        </p:nvSpPr>
        <p:spPr>
          <a:xfrm>
            <a:off x="896814" y="1468269"/>
            <a:ext cx="10374924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图形学方法求解最优视角</a:t>
            </a:r>
            <a:endParaRPr lang="en-US" altLang="zh-CN" sz="2400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最优视角被定义为信息最多的视角</a:t>
            </a:r>
            <a:endParaRPr lang="en-US" altLang="zh-CN" sz="2000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二维视图：视角熵</a:t>
            </a:r>
            <a:endParaRPr lang="en-US" altLang="zh-CN" sz="2000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网格顶点：</a:t>
            </a:r>
            <a:r>
              <a:rPr lang="en-US" altLang="zh-CN" sz="20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Mesh Saliency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没有考虑到材质信息的影响，对建模方式敏感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52444A6-38C6-4D18-9D4A-09954ACD18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777" y="3696960"/>
            <a:ext cx="2199074" cy="263888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9AFB6A3-121B-4F92-854E-D064378CE7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1775" y="3696959"/>
            <a:ext cx="2199074" cy="263888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DA53F9D-584C-4D07-9B57-7AD2B17347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9025" y="1414847"/>
            <a:ext cx="4442713" cy="4941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548745"/>
      </p:ext>
    </p:extLst>
  </p:cSld>
  <p:clrMapOvr>
    <a:masterClrMapping/>
  </p:clrMapOvr>
  <p:transition spd="med" advTm="32462">
    <p:pull/>
  </p:transition>
</p:sld>
</file>

<file path=ppt/theme/theme1.xml><?xml version="1.0" encoding="utf-8"?>
<a:theme xmlns:a="http://schemas.openxmlformats.org/drawingml/2006/main" name="清风素材 https://12sc.taobao.com">
  <a:themeElements>
    <a:clrScheme name="自定义 7">
      <a:dk1>
        <a:srgbClr val="8B0012"/>
      </a:dk1>
      <a:lt1>
        <a:srgbClr val="FFFFFF"/>
      </a:lt1>
      <a:dk2>
        <a:srgbClr val="8B0012"/>
      </a:dk2>
      <a:lt2>
        <a:srgbClr val="F0F0F0"/>
      </a:lt2>
      <a:accent1>
        <a:srgbClr val="C00000"/>
      </a:accent1>
      <a:accent2>
        <a:srgbClr val="8B0012"/>
      </a:accent2>
      <a:accent3>
        <a:srgbClr val="C00000"/>
      </a:accent3>
      <a:accent4>
        <a:srgbClr val="8B0012"/>
      </a:accent4>
      <a:accent5>
        <a:srgbClr val="8B0012"/>
      </a:accent5>
      <a:accent6>
        <a:srgbClr val="FFB4BE"/>
      </a:accent6>
      <a:hlink>
        <a:srgbClr val="450009"/>
      </a:hlink>
      <a:folHlink>
        <a:srgbClr val="BFBFBF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1065</TotalTime>
  <Words>835</Words>
  <Application>Microsoft Office PowerPoint</Application>
  <PresentationFormat>宽屏</PresentationFormat>
  <Paragraphs>217</Paragraphs>
  <Slides>23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33" baseType="lpstr">
      <vt:lpstr>方正兰亭粗黑_GBK</vt:lpstr>
      <vt:lpstr>黑体</vt:lpstr>
      <vt:lpstr>华康俪金黑W8</vt:lpstr>
      <vt:lpstr>宋体</vt:lpstr>
      <vt:lpstr>微软雅黑</vt:lpstr>
      <vt:lpstr>Arial</vt:lpstr>
      <vt:lpstr>Calibri</vt:lpstr>
      <vt:lpstr>Symbol</vt:lpstr>
      <vt:lpstr>Times New Roman</vt:lpstr>
      <vt:lpstr>清风素材 https://12sc.taobao.com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hdj0803@qq.com</cp:lastModifiedBy>
  <cp:revision>145</cp:revision>
  <dcterms:created xsi:type="dcterms:W3CDTF">2015-05-06T09:02:23Z</dcterms:created>
  <dcterms:modified xsi:type="dcterms:W3CDTF">2020-05-14T15:27:48Z</dcterms:modified>
</cp:coreProperties>
</file>